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5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6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10" r:id="rId1"/>
  </p:sldMasterIdLst>
  <p:notesMasterIdLst>
    <p:notesMasterId r:id="rId31"/>
  </p:notesMasterIdLst>
  <p:handoutMasterIdLst>
    <p:handoutMasterId r:id="rId32"/>
  </p:handoutMasterIdLst>
  <p:sldIdLst>
    <p:sldId id="273" r:id="rId2"/>
    <p:sldId id="409" r:id="rId3"/>
    <p:sldId id="441" r:id="rId4"/>
    <p:sldId id="443" r:id="rId5"/>
    <p:sldId id="423" r:id="rId6"/>
    <p:sldId id="391" r:id="rId7"/>
    <p:sldId id="431" r:id="rId8"/>
    <p:sldId id="442" r:id="rId9"/>
    <p:sldId id="435" r:id="rId10"/>
    <p:sldId id="426" r:id="rId11"/>
    <p:sldId id="427" r:id="rId12"/>
    <p:sldId id="430" r:id="rId13"/>
    <p:sldId id="436" r:id="rId14"/>
    <p:sldId id="437" r:id="rId15"/>
    <p:sldId id="386" r:id="rId16"/>
    <p:sldId id="387" r:id="rId17"/>
    <p:sldId id="438" r:id="rId18"/>
    <p:sldId id="360" r:id="rId19"/>
    <p:sldId id="359" r:id="rId20"/>
    <p:sldId id="433" r:id="rId21"/>
    <p:sldId id="434" r:id="rId22"/>
    <p:sldId id="373" r:id="rId23"/>
    <p:sldId id="439" r:id="rId24"/>
    <p:sldId id="399" r:id="rId25"/>
    <p:sldId id="384" r:id="rId26"/>
    <p:sldId id="367" r:id="rId27"/>
    <p:sldId id="440" r:id="rId28"/>
    <p:sldId id="444" r:id="rId29"/>
    <p:sldId id="420" r:id="rId30"/>
  </p:sldIdLst>
  <p:sldSz cx="5329238" cy="7561263"/>
  <p:notesSz cx="67833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CEFA7A3-487F-48A8-9833-71B8B1955FB4}">
          <p14:sldIdLst>
            <p14:sldId id="273"/>
            <p14:sldId id="409"/>
          </p14:sldIdLst>
        </p14:section>
        <p14:section name="Раздел без заголовка" id="{1F1F59AA-E736-40D8-8F95-1891E1979147}">
          <p14:sldIdLst>
            <p14:sldId id="441"/>
            <p14:sldId id="443"/>
            <p14:sldId id="423"/>
            <p14:sldId id="391"/>
            <p14:sldId id="431"/>
            <p14:sldId id="442"/>
            <p14:sldId id="435"/>
            <p14:sldId id="426"/>
            <p14:sldId id="427"/>
            <p14:sldId id="430"/>
            <p14:sldId id="436"/>
            <p14:sldId id="437"/>
            <p14:sldId id="386"/>
            <p14:sldId id="387"/>
            <p14:sldId id="438"/>
            <p14:sldId id="360"/>
            <p14:sldId id="359"/>
            <p14:sldId id="433"/>
            <p14:sldId id="434"/>
            <p14:sldId id="373"/>
            <p14:sldId id="439"/>
            <p14:sldId id="399"/>
            <p14:sldId id="384"/>
            <p14:sldId id="367"/>
            <p14:sldId id="440"/>
            <p14:sldId id="444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167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3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MA" initials="S" lastIdx="1" clrIdx="0">
    <p:extLst>
      <p:ext uri="{19B8F6BF-5375-455C-9EA6-DF929625EA0E}">
        <p15:presenceInfo xmlns:p15="http://schemas.microsoft.com/office/powerpoint/2012/main" userId="SM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00CC00"/>
    <a:srgbClr val="FF3399"/>
    <a:srgbClr val="0000FF"/>
    <a:srgbClr val="FF0066"/>
    <a:srgbClr val="009900"/>
    <a:srgbClr val="006600"/>
    <a:srgbClr val="00FF00"/>
    <a:srgbClr val="FF99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2128" autoAdjust="0"/>
  </p:normalViewPr>
  <p:slideViewPr>
    <p:cSldViewPr>
      <p:cViewPr varScale="1">
        <p:scale>
          <a:sx n="92" d="100"/>
          <a:sy n="92" d="100"/>
        </p:scale>
        <p:origin x="3318" y="84"/>
      </p:cViewPr>
      <p:guideLst>
        <p:guide orient="horz" pos="2381"/>
        <p:guide pos="167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3402" y="-90"/>
      </p:cViewPr>
      <p:guideLst>
        <p:guide orient="horz" pos="3127"/>
        <p:guide pos="21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538923951229049"/>
          <c:y val="6.1161433451838693E-2"/>
          <c:w val="0.74358604363325487"/>
          <c:h val="0.64557063104099544"/>
        </c:manualLayout>
      </c:layout>
      <c:bar3DChart>
        <c:barDir val="col"/>
        <c:grouping val="clustered"/>
        <c:varyColors val="0"/>
        <c:ser>
          <c:idx val="0"/>
          <c:order val="0"/>
          <c:tx>
            <c:v>Доходы</c:v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1447719167355633E-2"/>
                  <c:y val="-2.14639450835429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C0-4894-93A5-CC549AC1AB20}"/>
                </c:ext>
              </c:extLst>
            </c:dLbl>
            <c:dLbl>
              <c:idx val="1"/>
              <c:layout>
                <c:manualLayout>
                  <c:x val="-7.1867310110751287E-2"/>
                  <c:y val="2.30151195321731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C0-4894-93A5-CC549AC1AB20}"/>
                </c:ext>
              </c:extLst>
            </c:dLbl>
            <c:dLbl>
              <c:idx val="2"/>
              <c:layout>
                <c:manualLayout>
                  <c:x val="-6.5154530535134661E-2"/>
                  <c:y val="-1.09205037824081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C0-4894-93A5-CC549AC1AB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Лист1!$E$3:$G$3</c:f>
              <c:strCache>
                <c:ptCount val="3"/>
                <c:pt idx="0">
                  <c:v>План 2022 год</c:v>
                </c:pt>
                <c:pt idx="1">
                  <c:v> План 2023 год</c:v>
                </c:pt>
                <c:pt idx="2">
                  <c:v>План 2024 год </c:v>
                </c:pt>
              </c:strCache>
            </c:strRef>
          </c:cat>
          <c:val>
            <c:numRef>
              <c:f>Лист1!$E$4:$G$4</c:f>
              <c:numCache>
                <c:formatCode>#\ ##0.0</c:formatCode>
                <c:ptCount val="3"/>
                <c:pt idx="0">
                  <c:v>697.9</c:v>
                </c:pt>
                <c:pt idx="1">
                  <c:v>736.4</c:v>
                </c:pt>
                <c:pt idx="2">
                  <c:v>738.1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3-42C0-4894-93A5-CC549AC1AB20}"/>
            </c:ext>
          </c:extLst>
        </c:ser>
        <c:ser>
          <c:idx val="1"/>
          <c:order val="1"/>
          <c:tx>
            <c:v>Расходы</c:v>
          </c:tx>
          <c:spPr>
            <a:solidFill>
              <a:srgbClr val="00CC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0557036484390452E-2"/>
                  <c:y val="7.96425967890934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C0-4894-93A5-CC549AC1AB20}"/>
                </c:ext>
              </c:extLst>
            </c:dLbl>
            <c:dLbl>
              <c:idx val="1"/>
              <c:layout>
                <c:manualLayout>
                  <c:x val="9.6853996762764211E-2"/>
                  <c:y val="0.10935771215679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2C0-4894-93A5-CC549AC1AB20}"/>
                </c:ext>
              </c:extLst>
            </c:dLbl>
            <c:dLbl>
              <c:idx val="2"/>
              <c:layout>
                <c:manualLayout>
                  <c:x val="9.4886548508435739E-2"/>
                  <c:y val="6.6253673488333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2C0-4894-93A5-CC549AC1AB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Лист1!$E$3:$G$3</c:f>
              <c:strCache>
                <c:ptCount val="3"/>
                <c:pt idx="0">
                  <c:v>План 2022 год</c:v>
                </c:pt>
                <c:pt idx="1">
                  <c:v> План 2023 год</c:v>
                </c:pt>
                <c:pt idx="2">
                  <c:v>План 2024 год </c:v>
                </c:pt>
              </c:strCache>
            </c:strRef>
          </c:cat>
          <c:val>
            <c:numRef>
              <c:f>Лист1!$E$5:$G$5</c:f>
              <c:numCache>
                <c:formatCode>#\ ##0.0</c:formatCode>
                <c:ptCount val="3"/>
                <c:pt idx="0">
                  <c:v>745.1</c:v>
                </c:pt>
                <c:pt idx="1">
                  <c:v>736.4</c:v>
                </c:pt>
                <c:pt idx="2">
                  <c:v>738.1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7-42C0-4894-93A5-CC549AC1AB20}"/>
            </c:ext>
          </c:extLst>
        </c:ser>
        <c:ser>
          <c:idx val="2"/>
          <c:order val="2"/>
          <c:tx>
            <c:v>Условно утвержденные расходы</c:v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layout>
                <c:manualLayout>
                  <c:x val="1.2486992715920915E-2"/>
                  <c:y val="-2.5343174969900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2C0-4894-93A5-CC549AC1AB20}"/>
                </c:ext>
              </c:extLst>
            </c:dLbl>
            <c:dLbl>
              <c:idx val="2"/>
              <c:layout>
                <c:manualLayout>
                  <c:x val="1.8036767256330213E-2"/>
                  <c:y val="-1.1263633319955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2C0-4894-93A5-CC549AC1AB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Лист1!$E$3:$G$3</c:f>
              <c:strCache>
                <c:ptCount val="3"/>
                <c:pt idx="0">
                  <c:v>План 2022 год</c:v>
                </c:pt>
                <c:pt idx="1">
                  <c:v> План 2023 год</c:v>
                </c:pt>
                <c:pt idx="2">
                  <c:v>План 2024 год </c:v>
                </c:pt>
              </c:strCache>
            </c:strRef>
          </c:cat>
          <c:val>
            <c:numRef>
              <c:f>Лист1!$E$6:$G$6</c:f>
              <c:numCache>
                <c:formatCode>#\ ##0.0</c:formatCode>
                <c:ptCount val="3"/>
                <c:pt idx="1">
                  <c:v>10</c:v>
                </c:pt>
                <c:pt idx="2">
                  <c:v>20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A-42C0-4894-93A5-CC549AC1AB20}"/>
            </c:ext>
          </c:extLst>
        </c:ser>
        <c:ser>
          <c:idx val="3"/>
          <c:order val="3"/>
          <c:tx>
            <c:v>Дефицит/профицит</c:v>
          </c:tx>
          <c:spPr>
            <a:solidFill>
              <a:srgbClr val="00CCFF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7420314123707741E-2"/>
                  <c:y val="0.127944538148959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2C0-4894-93A5-CC549AC1AB20}"/>
                </c:ext>
              </c:extLst>
            </c:dLbl>
            <c:dLbl>
              <c:idx val="1"/>
              <c:layout>
                <c:manualLayout>
                  <c:x val="4.0088282790147395E-2"/>
                  <c:y val="-6.68654661266603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2C0-4894-93A5-CC549AC1AB20}"/>
                </c:ext>
              </c:extLst>
            </c:dLbl>
            <c:dLbl>
              <c:idx val="2"/>
              <c:layout>
                <c:manualLayout>
                  <c:x val="5.7161642996616024E-2"/>
                  <c:y val="-1.73755946308996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2C0-4894-93A5-CC549AC1AB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Лист1!$E$3:$G$3</c:f>
              <c:strCache>
                <c:ptCount val="3"/>
                <c:pt idx="0">
                  <c:v>План 2022 год</c:v>
                </c:pt>
                <c:pt idx="1">
                  <c:v> План 2023 год</c:v>
                </c:pt>
                <c:pt idx="2">
                  <c:v>План 2024 год </c:v>
                </c:pt>
              </c:strCache>
            </c:strRef>
          </c:cat>
          <c:val>
            <c:numRef>
              <c:f>Лист1!$E$7:$G$7</c:f>
              <c:numCache>
                <c:formatCode>#\ ##0.0</c:formatCode>
                <c:ptCount val="3"/>
                <c:pt idx="0">
                  <c:v>-47.200000000000045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E-42C0-4894-93A5-CC549AC1AB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28852015"/>
        <c:axId val="528851599"/>
        <c:axId val="0"/>
      </c:bar3DChart>
      <c:catAx>
        <c:axId val="5288520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0" normalizeH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8851599"/>
        <c:crosses val="autoZero"/>
        <c:auto val="1"/>
        <c:lblAlgn val="ctr"/>
        <c:lblOffset val="100"/>
        <c:noMultiLvlLbl val="0"/>
      </c:catAx>
      <c:valAx>
        <c:axId val="528851599"/>
        <c:scaling>
          <c:orientation val="minMax"/>
        </c:scaling>
        <c:delete val="0"/>
        <c:axPos val="l"/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88520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7193546244322358"/>
          <c:y val="0.73290585083660509"/>
          <c:w val="0.69664143354078001"/>
          <c:h val="0.247085222142766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D8D0-4ED3-ABC0-C73D4DB88149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8D0-4ED3-ABC0-C73D4DB88149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D8D0-4ED3-ABC0-C73D4DB88149}"/>
              </c:ext>
            </c:extLst>
          </c:dPt>
          <c:dLbls>
            <c:dLbl>
              <c:idx val="0"/>
              <c:layout>
                <c:manualLayout>
                  <c:x val="-1.6394390621126885E-17"/>
                  <c:y val="0.2208438817791624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8D0-4ED3-ABC0-C73D4DB88149}"/>
                </c:ext>
              </c:extLst>
            </c:dLbl>
            <c:dLbl>
              <c:idx val="1"/>
              <c:layout>
                <c:manualLayout>
                  <c:x val="7.1539985500477877E-3"/>
                  <c:y val="0.2356356987831501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D0-4ED3-ABC0-C73D4DB88149}"/>
                </c:ext>
              </c:extLst>
            </c:dLbl>
            <c:dLbl>
              <c:idx val="2"/>
              <c:layout>
                <c:manualLayout>
                  <c:x val="-1.3115512496901508E-16"/>
                  <c:y val="0.2338802478995564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8981067815963"/>
                      <c:h val="0.23563569878315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D8D0-4ED3-ABC0-C73D4DB881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5.8</c:v>
                </c:pt>
                <c:pt idx="1">
                  <c:v>5.5</c:v>
                </c:pt>
                <c:pt idx="2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D0-4ED3-ABC0-C73D4DB8814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D47-4DCF-8830-54A1A2A5FB6C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D47-4DCF-8830-54A1A2A5FB6C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D47-4DCF-8830-54A1A2A5FB6C}"/>
              </c:ext>
            </c:extLst>
          </c:dPt>
          <c:dLbls>
            <c:dLbl>
              <c:idx val="0"/>
              <c:layout>
                <c:manualLayout>
                  <c:x val="-9.5922512736797833E-3"/>
                  <c:y val="0.241232330152401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0,8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8449650499653"/>
                      <c:h val="0.2197520123351012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FD47-4DCF-8830-54A1A2A5FB6C}"/>
                </c:ext>
              </c:extLst>
            </c:dLbl>
            <c:dLbl>
              <c:idx val="1"/>
              <c:layout>
                <c:manualLayout>
                  <c:x val="-6.3948341824532377E-3"/>
                  <c:y val="0.2300490216366199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FD47-4DCF-8830-54A1A2A5FB6C}"/>
                </c:ext>
              </c:extLst>
            </c:dLbl>
            <c:dLbl>
              <c:idx val="2"/>
              <c:layout>
                <c:manualLayout>
                  <c:x val="0"/>
                  <c:y val="0.22629468810457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l"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dirty="0">
                        <a:solidFill>
                          <a:schemeClr val="tx1"/>
                        </a:solidFill>
                      </a:rPr>
                      <a:t>0,8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FD47-4DCF-8830-54A1A2A5FB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0.8</c:v>
                </c:pt>
                <c:pt idx="1">
                  <c:v>0.8</c:v>
                </c:pt>
                <c:pt idx="2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47-4DCF-8830-54A1A2A5FB6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7A6-4B12-AF7F-64E07888EF36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7A6-4B12-AF7F-64E07888EF36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7A6-4B12-AF7F-64E07888EF36}"/>
              </c:ext>
            </c:extLst>
          </c:dPt>
          <c:dLbls>
            <c:dLbl>
              <c:idx val="0"/>
              <c:layout>
                <c:manualLayout>
                  <c:x val="-6.5598326467891837E-3"/>
                  <c:y val="0.2123945849473888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7A6-4B12-AF7F-64E07888EF36}"/>
                </c:ext>
              </c:extLst>
            </c:dLbl>
            <c:dLbl>
              <c:idx val="1"/>
              <c:layout>
                <c:manualLayout>
                  <c:x val="3.2799163233945845E-3"/>
                  <c:y val="0.2204364800038752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40621892795806"/>
                      <c:h val="0.2151110424869399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7A6-4B12-AF7F-64E07888EF36}"/>
                </c:ext>
              </c:extLst>
            </c:dLbl>
            <c:dLbl>
              <c:idx val="2"/>
              <c:layout>
                <c:manualLayout>
                  <c:x val="6.5598326467890484E-3"/>
                  <c:y val="0.204120326429035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7A6-4B12-AF7F-64E07888EF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26.2</c:v>
                </c:pt>
                <c:pt idx="1">
                  <c:v>25.8</c:v>
                </c:pt>
                <c:pt idx="2">
                  <c:v>25.8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7A6-4B12-AF7F-64E07888EF3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11C-43B9-B312-F4EC641A09E9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11C-43B9-B312-F4EC641A09E9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11C-43B9-B312-F4EC641A09E9}"/>
              </c:ext>
            </c:extLst>
          </c:dPt>
          <c:dLbls>
            <c:dLbl>
              <c:idx val="0"/>
              <c:layout>
                <c:manualLayout>
                  <c:x val="0"/>
                  <c:y val="0.1929037450553966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11C-43B9-B312-F4EC641A09E9}"/>
                </c:ext>
              </c:extLst>
            </c:dLbl>
            <c:dLbl>
              <c:idx val="1"/>
              <c:layout>
                <c:manualLayout>
                  <c:x val="0"/>
                  <c:y val="0.2179668666388874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11C-43B9-B312-F4EC641A09E9}"/>
                </c:ext>
              </c:extLst>
            </c:dLbl>
            <c:dLbl>
              <c:idx val="2"/>
              <c:layout>
                <c:manualLayout>
                  <c:x val="0"/>
                  <c:y val="0.1967728555310109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11C-43B9-B312-F4EC641A09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4.0999999999999996</c:v>
                </c:pt>
                <c:pt idx="1">
                  <c:v>4.0999999999999996</c:v>
                </c:pt>
                <c:pt idx="2">
                  <c:v>4.0999999999999996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11C-43B9-B312-F4EC641A09E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788-45C2-8EC8-48F52922FE3D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788-45C2-8EC8-48F52922FE3D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788-45C2-8EC8-48F52922FE3D}"/>
              </c:ext>
            </c:extLst>
          </c:dPt>
          <c:dLbls>
            <c:dLbl>
              <c:idx val="0"/>
              <c:layout>
                <c:manualLayout>
                  <c:x val="-1.4654659042916741E-17"/>
                  <c:y val="0.2412318898646643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88-45C2-8EC8-48F52922FE3D}"/>
                </c:ext>
              </c:extLst>
            </c:dLbl>
            <c:dLbl>
              <c:idx val="1"/>
              <c:layout>
                <c:manualLayout>
                  <c:x val="-5.8618636171666966E-17"/>
                  <c:y val="0.2300490216366198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788-45C2-8EC8-48F52922FE3D}"/>
                </c:ext>
              </c:extLst>
            </c:dLbl>
            <c:dLbl>
              <c:idx val="2"/>
              <c:layout>
                <c:manualLayout>
                  <c:x val="0"/>
                  <c:y val="0.2257311198014125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788-45C2-8EC8-48F52922FE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4.5999999999999996</c:v>
                </c:pt>
                <c:pt idx="1">
                  <c:v>1.5</c:v>
                </c:pt>
                <c:pt idx="2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788-45C2-8EC8-48F52922FE3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462905839585041E-2"/>
          <c:y val="8.2119266200054886E-2"/>
          <c:w val="0.86552431319454837"/>
          <c:h val="0.654506357597433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CFC-4C80-B72A-485A4D283418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CFC-4C80-B72A-485A4D283418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CFC-4C80-B72A-485A4D283418}"/>
              </c:ext>
            </c:extLst>
          </c:dPt>
          <c:dLbls>
            <c:dLbl>
              <c:idx val="0"/>
              <c:layout>
                <c:manualLayout>
                  <c:x val="-6.1125312184296182E-3"/>
                  <c:y val="0.1545505425044436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43665612776444"/>
                      <c:h val="0.34033873658467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CFC-4C80-B72A-485A4D283418}"/>
                </c:ext>
              </c:extLst>
            </c:dLbl>
            <c:dLbl>
              <c:idx val="1"/>
              <c:layout>
                <c:manualLayout>
                  <c:x val="-6.112290567594247E-3"/>
                  <c:y val="0.23004925719064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3218016661697"/>
                      <c:h val="0.233360251401344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CFC-4C80-B72A-485A4D283418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933690587520139"/>
                      <c:h val="0.322090010762437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DCFC-4C80-B72A-485A4D2834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122.4</c:v>
                </c:pt>
                <c:pt idx="1">
                  <c:v>120.3</c:v>
                </c:pt>
                <c:pt idx="2">
                  <c:v>120.2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CFC-4C80-B72A-485A4D28341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A5B-432D-A37C-448AF74E47A3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A5B-432D-A37C-448AF74E47A3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A5B-432D-A37C-448AF74E47A3}"/>
              </c:ext>
            </c:extLst>
          </c:dPt>
          <c:dLbls>
            <c:dLbl>
              <c:idx val="0"/>
              <c:layout>
                <c:manualLayout>
                  <c:x val="-1.4654659042916741E-17"/>
                  <c:y val="0.2412318898646643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A5B-432D-A37C-448AF74E47A3}"/>
                </c:ext>
              </c:extLst>
            </c:dLbl>
            <c:dLbl>
              <c:idx val="1"/>
              <c:layout>
                <c:manualLayout>
                  <c:x val="-5.8618636171666966E-17"/>
                  <c:y val="0.2300490216366198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A5B-432D-A37C-448AF74E47A3}"/>
                </c:ext>
              </c:extLst>
            </c:dLbl>
            <c:dLbl>
              <c:idx val="2"/>
              <c:layout>
                <c:manualLayout>
                  <c:x val="-6.3948341824531796E-3"/>
                  <c:y val="0.2470392851136074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A5B-432D-A37C-448AF74E47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1.8</c:v>
                </c:pt>
                <c:pt idx="1">
                  <c:v>1.3</c:v>
                </c:pt>
                <c:pt idx="2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A5B-432D-A37C-448AF74E47A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bubble3D val="0"/>
            <c:spPr>
              <a:solidFill>
                <a:srgbClr val="00C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DE8A-42D8-A192-B0FA7A629D73}"/>
              </c:ext>
            </c:extLst>
          </c:dPt>
          <c:dPt>
            <c:idx val="1"/>
            <c:bubble3D val="0"/>
            <c:spPr>
              <a:solidFill>
                <a:srgbClr val="FF33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8A-42D8-A192-B0FA7A629D73}"/>
              </c:ext>
            </c:extLst>
          </c:dPt>
          <c:dPt>
            <c:idx val="2"/>
            <c:bubble3D val="0"/>
            <c:spPr>
              <a:solidFill>
                <a:srgbClr val="00CC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DE8A-42D8-A192-B0FA7A629D73}"/>
              </c:ext>
            </c:extLst>
          </c:dPt>
          <c:dLbls>
            <c:dLbl>
              <c:idx val="0"/>
              <c:layout>
                <c:manualLayout>
                  <c:x val="-0.11828428672450976"/>
                  <c:y val="9.619324693109458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E8A-42D8-A192-B0FA7A629D73}"/>
                </c:ext>
              </c:extLst>
            </c:dLbl>
            <c:dLbl>
              <c:idx val="1"/>
              <c:layout>
                <c:manualLayout>
                  <c:x val="2.1993958701365987E-2"/>
                  <c:y val="-0.2297693104156079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E8A-42D8-A192-B0FA7A629D73}"/>
                </c:ext>
              </c:extLst>
            </c:dLbl>
            <c:dLbl>
              <c:idx val="2"/>
              <c:layout>
                <c:manualLayout>
                  <c:x val="0.13411216870385911"/>
                  <c:y val="0.1235946886179150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E8A-42D8-A192-B0FA7A62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</c:v>
                </c:pt>
                <c:pt idx="1">
                  <c:v>42.1</c:v>
                </c:pt>
                <c:pt idx="2">
                  <c:v>39.299999999999997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8A-42D8-A192-B0FA7A629D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428094351851778"/>
          <c:y val="0.21915929482907393"/>
          <c:w val="0.24999604396782599"/>
          <c:h val="0.463539657095554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0000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DDF-404B-A8ED-83E373D7AAC5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DDF-404B-A8ED-83E373D7AAC5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DDF-404B-A8ED-83E373D7AAC5}"/>
              </c:ext>
            </c:extLst>
          </c:dPt>
          <c:dLbls>
            <c:dLbl>
              <c:idx val="0"/>
              <c:layout>
                <c:manualLayout>
                  <c:x val="-1.4654659042916741E-17"/>
                  <c:y val="0.2412318898646643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DDF-404B-A8ED-83E373D7AAC5}"/>
                </c:ext>
              </c:extLst>
            </c:dLbl>
            <c:dLbl>
              <c:idx val="1"/>
              <c:layout>
                <c:manualLayout>
                  <c:x val="-5.8618636171666966E-17"/>
                  <c:y val="-2.504192003427994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DDF-404B-A8ED-83E373D7AAC5}"/>
                </c:ext>
              </c:extLst>
            </c:dLbl>
            <c:dLbl>
              <c:idx val="2"/>
              <c:layout>
                <c:manualLayout>
                  <c:x val="-6.3948341824531796E-3"/>
                  <c:y val="-1.749928955398877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DDF-404B-A8ED-83E373D7AA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7.09</c:v>
                </c:pt>
                <c:pt idx="1">
                  <c:v>1.31</c:v>
                </c:pt>
                <c:pt idx="2">
                  <c:v>1.31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DDF-404B-A8ED-83E373D7AAC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6.481396650102797E-2"/>
                  <c:y val="-8.57907992121472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E6F-408C-8932-AAB43AA4A8C5}"/>
                </c:ext>
              </c:extLst>
            </c:dLbl>
            <c:dLbl>
              <c:idx val="1"/>
              <c:layout>
                <c:manualLayout>
                  <c:x val="-6.1039888114305177E-2"/>
                  <c:y val="-9.0500707784292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E6F-408C-8932-AAB43AA4A8C5}"/>
                </c:ext>
              </c:extLst>
            </c:dLbl>
            <c:dLbl>
              <c:idx val="2"/>
              <c:layout>
                <c:manualLayout>
                  <c:x val="-5.5414549730865216E-2"/>
                  <c:y val="-8.98487377630456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E6F-408C-8932-AAB43AA4A8C5}"/>
                </c:ext>
              </c:extLst>
            </c:dLbl>
            <c:dLbl>
              <c:idx val="3"/>
              <c:layout>
                <c:manualLayout>
                  <c:x val="-6.1438763470963977E-2"/>
                  <c:y val="-8.57907992121472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6F-408C-8932-AAB43AA4A8C5}"/>
                </c:ext>
              </c:extLst>
            </c:dLbl>
            <c:dLbl>
              <c:idx val="4"/>
              <c:layout>
                <c:manualLayout>
                  <c:x val="-7.4811696306178788E-2"/>
                  <c:y val="-0.236507873520782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6F-408C-8932-AAB43AA4A8C5}"/>
                </c:ext>
              </c:extLst>
            </c:dLbl>
            <c:dLbl>
              <c:idx val="5"/>
              <c:layout>
                <c:manualLayout>
                  <c:x val="-0.10778121339503695"/>
                  <c:y val="-0.423891771493037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22-4DDF-B074-C4ED59A44B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01.01.2021</c:v>
                </c:pt>
                <c:pt idx="1">
                  <c:v>01.04.2021</c:v>
                </c:pt>
                <c:pt idx="2">
                  <c:v>01.07.2021</c:v>
                </c:pt>
                <c:pt idx="3">
                  <c:v>01.10.2021</c:v>
                </c:pt>
                <c:pt idx="4">
                  <c:v>01.01.2022</c:v>
                </c:pt>
                <c:pt idx="5">
                  <c:v>01.01.2023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20.5</c:v>
                </c:pt>
                <c:pt idx="5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6F-408C-8932-AAB43AA4A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59206783"/>
        <c:axId val="2059198047"/>
        <c:axId val="0"/>
      </c:bar3DChart>
      <c:catAx>
        <c:axId val="20592067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0" normalizeH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59198047"/>
        <c:crosses val="autoZero"/>
        <c:auto val="1"/>
        <c:lblAlgn val="ctr"/>
        <c:lblOffset val="100"/>
        <c:noMultiLvlLbl val="0"/>
      </c:catAx>
      <c:valAx>
        <c:axId val="2059198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592067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103495571760953"/>
          <c:y val="2.4707591942998312E-2"/>
          <c:w val="0.86158438192907649"/>
          <c:h val="0.60051332975831839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год уточ. план</c:v>
                </c:pt>
                <c:pt idx="1">
                  <c:v>2021 ожидаемое исполнение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\ ##0.0">
                  <c:v>63.6</c:v>
                </c:pt>
                <c:pt idx="1">
                  <c:v>63.9</c:v>
                </c:pt>
                <c:pt idx="2">
                  <c:v>68.2</c:v>
                </c:pt>
                <c:pt idx="3">
                  <c:v>70.900000000000006</c:v>
                </c:pt>
                <c:pt idx="4">
                  <c:v>73.599999999999994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EC-4256-BCC8-66055258E98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00CCFF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год уточ. план</c:v>
                </c:pt>
                <c:pt idx="1">
                  <c:v>2021 ожидаемое исполнение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 formatCode="#\ ##0.0">
                  <c:v>44.1</c:v>
                </c:pt>
                <c:pt idx="1">
                  <c:v>51.1</c:v>
                </c:pt>
                <c:pt idx="2">
                  <c:v>48.9</c:v>
                </c:pt>
                <c:pt idx="3">
                  <c:v>49.5</c:v>
                </c:pt>
                <c:pt idx="4">
                  <c:v>50.9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EC-4256-BCC8-66055258E98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год уточ. план</c:v>
                </c:pt>
                <c:pt idx="1">
                  <c:v>2021 ожидаемое исполнение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 formatCode="#\ ##0.0">
                  <c:v>593.70000000000005</c:v>
                </c:pt>
                <c:pt idx="1">
                  <c:v>703.9</c:v>
                </c:pt>
                <c:pt idx="2">
                  <c:v>580.79999999999995</c:v>
                </c:pt>
                <c:pt idx="3">
                  <c:v>616</c:v>
                </c:pt>
                <c:pt idx="4">
                  <c:v>613.6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CEC-4256-BCC8-66055258E98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498730976"/>
        <c:axId val="1498745536"/>
        <c:axId val="0"/>
      </c:bar3DChart>
      <c:catAx>
        <c:axId val="14987309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98745536"/>
        <c:crosses val="autoZero"/>
        <c:auto val="1"/>
        <c:lblAlgn val="ctr"/>
        <c:lblOffset val="100"/>
        <c:noMultiLvlLbl val="0"/>
      </c:catAx>
      <c:valAx>
        <c:axId val="149874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498730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142791820139818"/>
          <c:y val="0.76534840082219768"/>
          <c:w val="0.71945953669253748"/>
          <c:h val="0.168778741990725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71590985027844"/>
          <c:y val="2.0956944756369198E-2"/>
          <c:w val="0.86598172708272203"/>
          <c:h val="0.6465850789018259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Программные расходы</c:v>
                </c:pt>
              </c:strCache>
            </c:strRef>
          </c:tx>
          <c:spPr>
            <a:solidFill>
              <a:srgbClr val="00CC0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первонач. план</c:v>
                </c:pt>
                <c:pt idx="1">
                  <c:v>2021 ожидаемое исполнение</c:v>
                </c:pt>
                <c:pt idx="2">
                  <c:v>План 2022 год</c:v>
                </c:pt>
                <c:pt idx="3">
                  <c:v>План 2023 год</c:v>
                </c:pt>
                <c:pt idx="4">
                  <c:v>План 2024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717.5</c:v>
                </c:pt>
                <c:pt idx="1">
                  <c:v>799.4</c:v>
                </c:pt>
                <c:pt idx="2">
                  <c:v>703.1</c:v>
                </c:pt>
                <c:pt idx="3">
                  <c:v>684.3</c:v>
                </c:pt>
                <c:pt idx="4">
                  <c:v>678.8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1E-428B-9061-C3B09C991B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3492627685090577E-2"/>
                  <c:y val="-8.2483645344139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61E-428B-9061-C3B09C991B04}"/>
                </c:ext>
              </c:extLst>
            </c:dLbl>
            <c:dLbl>
              <c:idx val="1"/>
              <c:layout>
                <c:manualLayout>
                  <c:x val="8.8097353819089654E-3"/>
                  <c:y val="-7.9046826788133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61E-428B-9061-C3B09C991B04}"/>
                </c:ext>
              </c:extLst>
            </c:dLbl>
            <c:dLbl>
              <c:idx val="2"/>
              <c:layout>
                <c:manualLayout>
                  <c:x val="1.7619470763817931E-2"/>
                  <c:y val="-6.52995525641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61E-428B-9061-C3B09C991B04}"/>
                </c:ext>
              </c:extLst>
            </c:dLbl>
            <c:dLbl>
              <c:idx val="3"/>
              <c:layout>
                <c:manualLayout>
                  <c:x val="8.8097353819088578E-3"/>
                  <c:y val="-7.2173189676121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61E-428B-9061-C3B09C991B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первонач. план</c:v>
                </c:pt>
                <c:pt idx="1">
                  <c:v>2021 ожидаемое исполнение</c:v>
                </c:pt>
                <c:pt idx="2">
                  <c:v>План 2022 год</c:v>
                </c:pt>
                <c:pt idx="3">
                  <c:v>План 2023 год</c:v>
                </c:pt>
                <c:pt idx="4">
                  <c:v>План 2024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28.6</c:v>
                </c:pt>
                <c:pt idx="1">
                  <c:v>69</c:v>
                </c:pt>
                <c:pt idx="2">
                  <c:v>42</c:v>
                </c:pt>
                <c:pt idx="3">
                  <c:v>52.1</c:v>
                </c:pt>
                <c:pt idx="4">
                  <c:v>59.3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1E-428B-9061-C3B09C991B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10261695"/>
        <c:axId val="410264607"/>
        <c:axId val="0"/>
      </c:bar3DChart>
      <c:catAx>
        <c:axId val="4102616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0264607"/>
        <c:crosses val="autoZero"/>
        <c:auto val="1"/>
        <c:lblAlgn val="ctr"/>
        <c:lblOffset val="100"/>
        <c:noMultiLvlLbl val="0"/>
      </c:catAx>
      <c:valAx>
        <c:axId val="410264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0261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7099062075769393E-2"/>
          <c:y val="0.88863277598410517"/>
          <c:w val="0.89999991873463325"/>
          <c:h val="5.93380947837345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МП "Развитие образования Ачинского района"</c:v>
                </c:pt>
                <c:pt idx="1">
                  <c:v>МП Ачинского района "Реформирование и модернизация жилищно-коммунального хозяйства и повышение энергетической эффективности"</c:v>
                </c:pt>
                <c:pt idx="2">
                  <c:v>МП "Защита населения и территорий Ачинского района от чрезвычайных ситуаций"</c:v>
                </c:pt>
                <c:pt idx="3">
                  <c:v>МП "Развитие культуры Ачинского района"</c:v>
                </c:pt>
                <c:pt idx="4">
                  <c:v>МП "Развитие физической культуры, спорта, туризма в Ачинском районе"</c:v>
                </c:pt>
                <c:pt idx="5">
                  <c:v>МП "Молодёжь Ачинского района в XXI веке"</c:v>
                </c:pt>
                <c:pt idx="6">
                  <c:v>МП "Создание благоприятных условий развития малого и среднего предпринимательства в Ачинском районе"</c:v>
                </c:pt>
                <c:pt idx="7">
                  <c:v>МП "Развитие транспортной системы на территории Ачинского района"</c:v>
                </c:pt>
                <c:pt idx="8">
                  <c:v>МП "Развитие сельского хозяйства и регулирование рынков сельскохозяйственной продукции в Ачинском районе"</c:v>
                </c:pt>
                <c:pt idx="9">
                  <c:v>МП "Обеспечение доступным и комфортным жильём граждан Ачинского района"</c:v>
                </c:pt>
                <c:pt idx="10">
                  <c:v>МП "Управление муниципальным имуществом Ачинского района"</c:v>
                </c:pt>
                <c:pt idx="11">
                  <c:v>МП Ачинского района "Управление муниципальными финансами"</c:v>
                </c:pt>
                <c:pt idx="12">
                  <c:v>МП Ачинского района "Обеспечение общественного порядка и противодействие коррупции"</c:v>
                </c:pt>
              </c:strCache>
            </c:strRef>
          </c:cat>
          <c:val>
            <c:numRef>
              <c:f>Лист1!$B$2:$B$14</c:f>
              <c:numCache>
                <c:formatCode>#,##0.00</c:formatCode>
                <c:ptCount val="13"/>
                <c:pt idx="0">
                  <c:v>414.8</c:v>
                </c:pt>
                <c:pt idx="1">
                  <c:v>40.200000000000003</c:v>
                </c:pt>
                <c:pt idx="2">
                  <c:v>1</c:v>
                </c:pt>
                <c:pt idx="3">
                  <c:v>64.3</c:v>
                </c:pt>
                <c:pt idx="4">
                  <c:v>17.100000000000001</c:v>
                </c:pt>
                <c:pt idx="5">
                  <c:v>5.8</c:v>
                </c:pt>
                <c:pt idx="6">
                  <c:v>0.7</c:v>
                </c:pt>
                <c:pt idx="7">
                  <c:v>26.3</c:v>
                </c:pt>
                <c:pt idx="8">
                  <c:v>4.0999999999999996</c:v>
                </c:pt>
                <c:pt idx="9">
                  <c:v>0</c:v>
                </c:pt>
                <c:pt idx="10">
                  <c:v>4.5999999999999996</c:v>
                </c:pt>
                <c:pt idx="11">
                  <c:v>122.4</c:v>
                </c:pt>
                <c:pt idx="1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3D-4A7F-A999-2EC1E00697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18068623"/>
        <c:axId val="418069039"/>
      </c:barChart>
      <c:catAx>
        <c:axId val="4180686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8069039"/>
        <c:crosses val="autoZero"/>
        <c:auto val="1"/>
        <c:lblAlgn val="ctr"/>
        <c:lblOffset val="100"/>
        <c:noMultiLvlLbl val="0"/>
      </c:catAx>
      <c:valAx>
        <c:axId val="41806903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80686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247-4E28-A822-841E945E234B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247-4E28-A822-841E945E234B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247-4E28-A822-841E945E234B}"/>
              </c:ext>
            </c:extLst>
          </c:dPt>
          <c:dLbls>
            <c:dLbl>
              <c:idx val="0"/>
              <c:layout>
                <c:manualLayout>
                  <c:x val="-7.3669206671206994E-18"/>
                  <c:y val="0.168545064601803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477771787141734"/>
                      <c:h val="0.228368725453101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247-4E28-A822-841E945E234B}"/>
                </c:ext>
              </c:extLst>
            </c:dLbl>
            <c:dLbl>
              <c:idx val="1"/>
              <c:layout>
                <c:manualLayout>
                  <c:x val="6.4293868541820121E-3"/>
                  <c:y val="0.198868472139642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020515819076042"/>
                      <c:h val="0.2209149883695682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247-4E28-A822-841E945E234B}"/>
                </c:ext>
              </c:extLst>
            </c:dLbl>
            <c:dLbl>
              <c:idx val="2"/>
              <c:layout>
                <c:manualLayout>
                  <c:x val="1.6377113130167657E-7"/>
                  <c:y val="0.233253559051236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602A5B7-6138-4A2C-BE8B-AC6353A3CA1B}" type="VALUE">
                      <a:rPr lang="en-US" sz="1100" smtClean="0">
                        <a:solidFill>
                          <a:schemeClr val="tx1"/>
                        </a:solidFill>
                      </a:rPr>
                      <a:pPr>
                        <a:defRPr sz="11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893413928481925"/>
                      <c:h val="0.2283687254531012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247-4E28-A822-841E945E23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414.8</c:v>
                </c:pt>
                <c:pt idx="1">
                  <c:v>407.7</c:v>
                </c:pt>
                <c:pt idx="2">
                  <c:v>403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247-4E28-A822-841E945E23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49B-4C0C-B0E1-2F59EF85C534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49B-4C0C-B0E1-2F59EF85C534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49B-4C0C-B0E1-2F59EF85C534}"/>
              </c:ext>
            </c:extLst>
          </c:dPt>
          <c:dLbls>
            <c:dLbl>
              <c:idx val="0"/>
              <c:layout>
                <c:manualLayout>
                  <c:x val="2.822325042659443E-7"/>
                  <c:y val="0.229243987123089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49B-4C0C-B0E1-2F59EF85C534}"/>
                </c:ext>
              </c:extLst>
            </c:dLbl>
            <c:dLbl>
              <c:idx val="1"/>
              <c:layout>
                <c:manualLayout>
                  <c:x val="0"/>
                  <c:y val="0.2642105307512093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49B-4C0C-B0E1-2F59EF85C534}"/>
                </c:ext>
              </c:extLst>
            </c:dLbl>
            <c:dLbl>
              <c:idx val="2"/>
              <c:layout>
                <c:manualLayout>
                  <c:x val="-7.1687056083550027E-3"/>
                  <c:y val="0.2404885304478265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602A5B7-6138-4A2C-BE8B-AC6353A3CA1B}" type="VALUE">
                      <a:rPr lang="en-US" sz="1200" smtClean="0">
                        <a:solidFill>
                          <a:schemeClr val="tx1"/>
                        </a:solidFill>
                      </a:rPr>
                      <a:pPr>
                        <a:defRPr sz="12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49B-4C0C-B0E1-2F59EF85C5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40.200000000000003</c:v>
                </c:pt>
                <c:pt idx="1">
                  <c:v>32.299999999999997</c:v>
                </c:pt>
                <c:pt idx="2">
                  <c:v>32.299999999999997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49B-4C0C-B0E1-2F59EF85C53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CC9-4C4B-BB81-BDB68B3B0895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CC9-4C4B-BB81-BDB68B3B0895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CC9-4C4B-BB81-BDB68B3B0895}"/>
              </c:ext>
            </c:extLst>
          </c:dPt>
          <c:dLbls>
            <c:dLbl>
              <c:idx val="0"/>
              <c:layout>
                <c:manualLayout>
                  <c:x val="-6.6359566436899149E-3"/>
                  <c:y val="0.2565018868377559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CC9-4C4B-BB81-BDB68B3B0895}"/>
                </c:ext>
              </c:extLst>
            </c:dLbl>
            <c:dLbl>
              <c:idx val="1"/>
              <c:layout>
                <c:manualLayout>
                  <c:x val="2.61258135517513E-7"/>
                  <c:y val="0.24364297748200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021228791064549"/>
                      <c:h val="0.187738555918827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CC9-4C4B-BB81-BDB68B3B0895}"/>
                </c:ext>
              </c:extLst>
            </c:dLbl>
            <c:dLbl>
              <c:idx val="2"/>
              <c:layout>
                <c:manualLayout>
                  <c:x val="6.9388939039072284E-18"/>
                  <c:y val="0.2310906042282773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602A5B7-6138-4A2C-BE8B-AC6353A3CA1B}" type="VALUE">
                      <a:rPr lang="en-US" sz="1200" smtClean="0">
                        <a:solidFill>
                          <a:schemeClr val="tx1"/>
                        </a:solidFill>
                      </a:rPr>
                      <a:pPr>
                        <a:defRPr sz="12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184550656907456"/>
                      <c:h val="0.1650212694436329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CC9-4C4B-BB81-BDB68B3B08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CC9-4C4B-BB81-BDB68B3B089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726-4F8C-8833-BD4C19ACBC61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726-4F8C-8833-BD4C19ACBC61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726-4F8C-8833-BD4C19ACBC61}"/>
              </c:ext>
            </c:extLst>
          </c:dPt>
          <c:dLbls>
            <c:dLbl>
              <c:idx val="0"/>
              <c:layout>
                <c:manualLayout>
                  <c:x val="0"/>
                  <c:y val="0.2184257810467847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726-4F8C-8833-BD4C19ACBC61}"/>
                </c:ext>
              </c:extLst>
            </c:dLbl>
            <c:dLbl>
              <c:idx val="1"/>
              <c:layout>
                <c:manualLayout>
                  <c:x val="6.6359566436898845E-3"/>
                  <c:y val="0.217886741713320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76763492416"/>
                      <c:h val="0.187738555918827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726-4F8C-8833-BD4C19ACBC61}"/>
                </c:ext>
              </c:extLst>
            </c:dLbl>
            <c:dLbl>
              <c:idx val="2"/>
              <c:layout>
                <c:manualLayout>
                  <c:x val="-6.6359566436898845E-3"/>
                  <c:y val="0.2159646883216148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726-4F8C-8833-BD4C19ACBC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64.3</c:v>
                </c:pt>
                <c:pt idx="1">
                  <c:v>66.5</c:v>
                </c:pt>
                <c:pt idx="2">
                  <c:v>65.7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26-4F8C-8833-BD4C19ACBC6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70C8-4170-B4A3-5751142BCD5D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70C8-4170-B4A3-5751142BCD5D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0C8-4170-B4A3-5751142BCD5D}"/>
              </c:ext>
            </c:extLst>
          </c:dPt>
          <c:dLbls>
            <c:dLbl>
              <c:idx val="1"/>
              <c:layout>
                <c:manualLayout>
                  <c:x val="6.6359566436898845E-3"/>
                  <c:y val="0.2260083477063815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0C8-4170-B4A3-5751142BCD5D}"/>
                </c:ext>
              </c:extLst>
            </c:dLbl>
            <c:dLbl>
              <c:idx val="2"/>
              <c:layout>
                <c:manualLayout>
                  <c:x val="0"/>
                  <c:y val="0.2260083477063815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0C8-4170-B4A3-5751142BCD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17.100000000000001</c:v>
                </c:pt>
                <c:pt idx="1">
                  <c:v>17.5</c:v>
                </c:pt>
                <c:pt idx="2">
                  <c:v>17.5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C8-4170-B4A3-5751142BCD5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0.25516</cdr:x>
      <cdr:y>0.63305</cdr:y>
    </cdr:from>
    <cdr:to>
      <cdr:x>0.47886</cdr:x>
      <cdr:y>0.74119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3DA90CA-52E1-4BE5-9614-42D1C8E3D673}"/>
            </a:ext>
          </a:extLst>
        </cdr:cNvPr>
        <cdr:cNvSpPr txBox="1"/>
      </cdr:nvSpPr>
      <cdr:spPr>
        <a:xfrm xmlns:a="http://schemas.openxmlformats.org/drawingml/2006/main">
          <a:off x="1301842" y="3783509"/>
          <a:ext cx="1141378" cy="6463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2021 ожидаемое исполнение</a:t>
          </a:r>
        </a:p>
      </cdr:txBody>
    </cdr:sp>
  </cdr:relSizeAnchor>
  <cdr:relSizeAnchor xmlns:cdr="http://schemas.openxmlformats.org/drawingml/2006/chartDrawing">
    <cdr:from>
      <cdr:x>0.47252</cdr:x>
      <cdr:y>0.63103</cdr:y>
    </cdr:from>
    <cdr:to>
      <cdr:x>0.62777</cdr:x>
      <cdr:y>0.67922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F2C4AFD7-9968-4446-BA2B-262DD2149A43}"/>
            </a:ext>
          </a:extLst>
        </cdr:cNvPr>
        <cdr:cNvSpPr txBox="1"/>
      </cdr:nvSpPr>
      <cdr:spPr>
        <a:xfrm xmlns:a="http://schemas.openxmlformats.org/drawingml/2006/main">
          <a:off x="2410868" y="3771450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2022 год</a:t>
          </a:r>
        </a:p>
      </cdr:txBody>
    </cdr:sp>
  </cdr:relSizeAnchor>
  <cdr:relSizeAnchor xmlns:cdr="http://schemas.openxmlformats.org/drawingml/2006/chartDrawing">
    <cdr:from>
      <cdr:x>0.62389</cdr:x>
      <cdr:y>0.63305</cdr:y>
    </cdr:from>
    <cdr:to>
      <cdr:x>0.77914</cdr:x>
      <cdr:y>0.68124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1112CD1B-C76E-498F-B24A-C07DB25C7AF7}"/>
            </a:ext>
          </a:extLst>
        </cdr:cNvPr>
        <cdr:cNvSpPr txBox="1"/>
      </cdr:nvSpPr>
      <cdr:spPr>
        <a:xfrm xmlns:a="http://schemas.openxmlformats.org/drawingml/2006/main">
          <a:off x="3183179" y="3783510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2023 год</a:t>
          </a:r>
        </a:p>
      </cdr:txBody>
    </cdr:sp>
  </cdr:relSizeAnchor>
  <cdr:relSizeAnchor xmlns:cdr="http://schemas.openxmlformats.org/drawingml/2006/chartDrawing">
    <cdr:from>
      <cdr:x>0.76502</cdr:x>
      <cdr:y>0.63269</cdr:y>
    </cdr:from>
    <cdr:to>
      <cdr:x>0.92027</cdr:x>
      <cdr:y>0.68088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2A37C2FD-2B1B-4BE1-A7E3-F322026D548B}"/>
            </a:ext>
          </a:extLst>
        </cdr:cNvPr>
        <cdr:cNvSpPr txBox="1"/>
      </cdr:nvSpPr>
      <cdr:spPr>
        <a:xfrm xmlns:a="http://schemas.openxmlformats.org/drawingml/2006/main">
          <a:off x="3903259" y="3781389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год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0.09298</cdr:x>
      <cdr:y>0.68006</cdr:y>
    </cdr:from>
    <cdr:to>
      <cdr:x>0.29779</cdr:x>
      <cdr:y>0.82151</cdr:y>
    </cdr:to>
    <cdr:sp macro="" textlink="">
      <cdr:nvSpPr>
        <cdr:cNvPr id="2" name="TextBox 15">
          <a:extLst xmlns:a="http://schemas.openxmlformats.org/drawingml/2006/main">
            <a:ext uri="{FF2B5EF4-FFF2-40B4-BE49-F238E27FC236}">
              <a16:creationId xmlns:a16="http://schemas.microsoft.com/office/drawing/2014/main" id="{705BE4EF-8DD6-4D74-8A7F-CCDDCADEA85B}"/>
            </a:ext>
          </a:extLst>
        </cdr:cNvPr>
        <cdr:cNvSpPr txBox="1"/>
      </cdr:nvSpPr>
      <cdr:spPr>
        <a:xfrm xmlns:a="http://schemas.openxmlformats.org/drawingml/2006/main">
          <a:off x="457650" y="3107537"/>
          <a:ext cx="1008112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2021 первонач. план</a:t>
          </a:r>
        </a:p>
      </cdr:txBody>
    </cdr:sp>
  </cdr:relSizeAnchor>
  <cdr:relSizeAnchor xmlns:cdr="http://schemas.openxmlformats.org/drawingml/2006/chartDrawing">
    <cdr:from>
      <cdr:x>0.25609</cdr:x>
      <cdr:y>0.68006</cdr:y>
    </cdr:from>
    <cdr:to>
      <cdr:x>0.48797</cdr:x>
      <cdr:y>0.82151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8867482F-E11D-46B8-871D-CDFD3E30E8DE}"/>
            </a:ext>
          </a:extLst>
        </cdr:cNvPr>
        <cdr:cNvSpPr txBox="1"/>
      </cdr:nvSpPr>
      <cdr:spPr>
        <a:xfrm xmlns:a="http://schemas.openxmlformats.org/drawingml/2006/main">
          <a:off x="1260488" y="3107537"/>
          <a:ext cx="1141378" cy="6463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2021 ожидаемое исполнение</a:t>
          </a:r>
        </a:p>
      </cdr:txBody>
    </cdr:sp>
  </cdr:relSizeAnchor>
  <cdr:relSizeAnchor xmlns:cdr="http://schemas.openxmlformats.org/drawingml/2006/chartDrawing">
    <cdr:from>
      <cdr:x>0.7513</cdr:x>
      <cdr:y>0.67122</cdr:y>
    </cdr:from>
    <cdr:to>
      <cdr:x>0.91222</cdr:x>
      <cdr:y>0.73426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8852FB1C-AE81-4860-9CB6-021C729C9A0D}"/>
            </a:ext>
          </a:extLst>
        </cdr:cNvPr>
        <cdr:cNvSpPr txBox="1"/>
      </cdr:nvSpPr>
      <cdr:spPr>
        <a:xfrm xmlns:a="http://schemas.openxmlformats.org/drawingml/2006/main">
          <a:off x="3698010" y="3067137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год</a:t>
          </a:r>
        </a:p>
      </cdr:txBody>
    </cdr:sp>
  </cdr:relSizeAnchor>
  <cdr:relSizeAnchor xmlns:cdr="http://schemas.openxmlformats.org/drawingml/2006/chartDrawing">
    <cdr:from>
      <cdr:x>0.59038</cdr:x>
      <cdr:y>0.67569</cdr:y>
    </cdr:from>
    <cdr:to>
      <cdr:x>0.7513</cdr:x>
      <cdr:y>0.73872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8852FB1C-AE81-4860-9CB6-021C729C9A0D}"/>
            </a:ext>
          </a:extLst>
        </cdr:cNvPr>
        <cdr:cNvSpPr txBox="1"/>
      </cdr:nvSpPr>
      <cdr:spPr>
        <a:xfrm xmlns:a="http://schemas.openxmlformats.org/drawingml/2006/main">
          <a:off x="2905922" y="3087531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2023 год</a:t>
          </a:r>
        </a:p>
      </cdr:txBody>
    </cdr:sp>
  </cdr:relSizeAnchor>
  <cdr:relSizeAnchor xmlns:cdr="http://schemas.openxmlformats.org/drawingml/2006/chartDrawing">
    <cdr:from>
      <cdr:x>0.44495</cdr:x>
      <cdr:y>0.67646</cdr:y>
    </cdr:from>
    <cdr:to>
      <cdr:x>0.60588</cdr:x>
      <cdr:y>0.7395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8852FB1C-AE81-4860-9CB6-021C729C9A0D}"/>
            </a:ext>
          </a:extLst>
        </cdr:cNvPr>
        <cdr:cNvSpPr txBox="1"/>
      </cdr:nvSpPr>
      <cdr:spPr>
        <a:xfrm xmlns:a="http://schemas.openxmlformats.org/drawingml/2006/main">
          <a:off x="2190123" y="3091075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2022 год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0154" cy="4956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1653" y="1"/>
            <a:ext cx="2940153" cy="4956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2940B-7A31-4E9E-865D-DF5BE71FDB85}" type="datetimeFigureOut">
              <a:rPr lang="ru-RU" smtClean="0"/>
              <a:pPr/>
              <a:t>25.05.2022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9344"/>
            <a:ext cx="2940154" cy="4956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1653" y="9429344"/>
            <a:ext cx="2940153" cy="4956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5F660-0419-4F87-BA66-133AB1A372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688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2351" y="1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E2949-3021-4860-A949-BB869C8D9870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79625" y="744538"/>
            <a:ext cx="26241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339" y="4715154"/>
            <a:ext cx="5426710" cy="4466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2351" y="9428583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DEA6A-03F3-4B3B-854C-0BB415267E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0659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79874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59748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39622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19496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99369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79243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59117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38991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079625" y="744538"/>
            <a:ext cx="2624138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079625" y="744538"/>
            <a:ext cx="2624138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478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079625" y="744538"/>
            <a:ext cx="2624138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513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850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B7161D-6AA8-4742-AF31-5B8D0AA227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155" y="1237457"/>
            <a:ext cx="3996929" cy="2632440"/>
          </a:xfrm>
        </p:spPr>
        <p:txBody>
          <a:bodyPr anchor="b"/>
          <a:lstStyle>
            <a:lvl1pPr algn="ctr">
              <a:defRPr sz="2623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636209-824B-4898-95E1-4C0A18587A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155" y="3971414"/>
            <a:ext cx="3996929" cy="1825554"/>
          </a:xfrm>
        </p:spPr>
        <p:txBody>
          <a:bodyPr/>
          <a:lstStyle>
            <a:lvl1pPr marL="0" indent="0" algn="ctr">
              <a:buNone/>
              <a:defRPr sz="1049"/>
            </a:lvl1pPr>
            <a:lvl2pPr marL="199842" indent="0" algn="ctr">
              <a:buNone/>
              <a:defRPr sz="874"/>
            </a:lvl2pPr>
            <a:lvl3pPr marL="399684" indent="0" algn="ctr">
              <a:buNone/>
              <a:defRPr sz="787"/>
            </a:lvl3pPr>
            <a:lvl4pPr marL="599526" indent="0" algn="ctr">
              <a:buNone/>
              <a:defRPr sz="699"/>
            </a:lvl4pPr>
            <a:lvl5pPr marL="799368" indent="0" algn="ctr">
              <a:buNone/>
              <a:defRPr sz="699"/>
            </a:lvl5pPr>
            <a:lvl6pPr marL="999211" indent="0" algn="ctr">
              <a:buNone/>
              <a:defRPr sz="699"/>
            </a:lvl6pPr>
            <a:lvl7pPr marL="1199053" indent="0" algn="ctr">
              <a:buNone/>
              <a:defRPr sz="699"/>
            </a:lvl7pPr>
            <a:lvl8pPr marL="1398895" indent="0" algn="ctr">
              <a:buNone/>
              <a:defRPr sz="699"/>
            </a:lvl8pPr>
            <a:lvl9pPr marL="1598737" indent="0" algn="ctr">
              <a:buNone/>
              <a:defRPr sz="699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8FA5ED-FD1F-4513-9302-94C1C808F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94BD71-6163-4BEA-9FAA-EB7013F26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AA5BC8-BA49-4B0E-995E-4B1ED887B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5655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DB63AF-D6F5-48B8-B474-E8C8F2C73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C0998AA-704D-4E13-B042-02FDE3A852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F776E0-59CD-470C-BFF2-FE2C372AE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B7AC25-3789-4B8B-8DE7-E938A862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BE3BC7-8AB4-4072-875A-312E53092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532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0A44D8E-143B-4DFD-A60A-825EA0A02D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3813736" y="402567"/>
            <a:ext cx="1149117" cy="6407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248FE00-1B18-4900-B17A-37BD5749C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66385" y="402567"/>
            <a:ext cx="3380735" cy="6407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4768F2-F9A7-49D7-825A-163E3D72B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E21D41-D8B0-467C-A9B5-59E9D1413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417DDC-4A66-4981-B4D9-6D59EB402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2669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0C0E77-ABD9-4BD0-870B-1AE1BBF05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CB7077-99C2-46DC-85AD-C3FF39CA6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22201B-CFC8-4D22-BE04-5F17F37BD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949DD5-C4FF-4A3B-99C8-A662BCED6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B6F462-4A59-4876-8DE9-B6DE87F74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50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93223C-06D0-4903-9D4E-52A6921D3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09" y="1885066"/>
            <a:ext cx="4596468" cy="3145275"/>
          </a:xfrm>
        </p:spPr>
        <p:txBody>
          <a:bodyPr anchor="b"/>
          <a:lstStyle>
            <a:lvl1pPr>
              <a:defRPr sz="2623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36763D-F58D-4615-817F-52C558876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609" y="5060096"/>
            <a:ext cx="4596468" cy="1654026"/>
          </a:xfrm>
        </p:spPr>
        <p:txBody>
          <a:bodyPr/>
          <a:lstStyle>
            <a:lvl1pPr marL="0" indent="0">
              <a:buNone/>
              <a:defRPr sz="1049">
                <a:solidFill>
                  <a:schemeClr val="tx1">
                    <a:tint val="75000"/>
                  </a:schemeClr>
                </a:solidFill>
              </a:defRPr>
            </a:lvl1pPr>
            <a:lvl2pPr marL="199842" indent="0">
              <a:buNone/>
              <a:defRPr sz="874">
                <a:solidFill>
                  <a:schemeClr val="tx1">
                    <a:tint val="75000"/>
                  </a:schemeClr>
                </a:solidFill>
              </a:defRPr>
            </a:lvl2pPr>
            <a:lvl3pPr marL="399684" indent="0">
              <a:buNone/>
              <a:defRPr sz="787">
                <a:solidFill>
                  <a:schemeClr val="tx1">
                    <a:tint val="75000"/>
                  </a:schemeClr>
                </a:solidFill>
              </a:defRPr>
            </a:lvl3pPr>
            <a:lvl4pPr marL="599526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4pPr>
            <a:lvl5pPr marL="799368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5pPr>
            <a:lvl6pPr marL="999211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6pPr>
            <a:lvl7pPr marL="1199053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7pPr>
            <a:lvl8pPr marL="1398895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8pPr>
            <a:lvl9pPr marL="1598737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BDF755-6730-4702-A192-5A80DB478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BF8975-152C-4625-9CD7-E101CB914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2C157C-612E-4E1C-83F2-AACAFFB65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8657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3780D9-9F27-4740-9AD9-E5786A81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EAF776-DBFF-4693-B27C-8E7136C03F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6385" y="2012836"/>
            <a:ext cx="2264926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119C326-6E78-4E7C-862E-6C69947E4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697927" y="2012836"/>
            <a:ext cx="2264926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0571033-C7D7-4603-8B4D-DD14FAB90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CF4F3D-7931-4838-97B5-4A7A7B5A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E70E15A-84D9-4AE7-8078-18F53AD36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3201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EB2AB4-449D-4C03-B754-9999E2707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079" y="402568"/>
            <a:ext cx="4596468" cy="14614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E397377-A953-4D01-AED9-B335318E4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7080" y="1853560"/>
            <a:ext cx="2254517" cy="908401"/>
          </a:xfrm>
        </p:spPr>
        <p:txBody>
          <a:bodyPr anchor="b"/>
          <a:lstStyle>
            <a:lvl1pPr marL="0" indent="0">
              <a:buNone/>
              <a:defRPr sz="1049" b="1"/>
            </a:lvl1pPr>
            <a:lvl2pPr marL="199842" indent="0">
              <a:buNone/>
              <a:defRPr sz="874" b="1"/>
            </a:lvl2pPr>
            <a:lvl3pPr marL="399684" indent="0">
              <a:buNone/>
              <a:defRPr sz="787" b="1"/>
            </a:lvl3pPr>
            <a:lvl4pPr marL="599526" indent="0">
              <a:buNone/>
              <a:defRPr sz="699" b="1"/>
            </a:lvl4pPr>
            <a:lvl5pPr marL="799368" indent="0">
              <a:buNone/>
              <a:defRPr sz="699" b="1"/>
            </a:lvl5pPr>
            <a:lvl6pPr marL="999211" indent="0">
              <a:buNone/>
              <a:defRPr sz="699" b="1"/>
            </a:lvl6pPr>
            <a:lvl7pPr marL="1199053" indent="0">
              <a:buNone/>
              <a:defRPr sz="699" b="1"/>
            </a:lvl7pPr>
            <a:lvl8pPr marL="1398895" indent="0">
              <a:buNone/>
              <a:defRPr sz="699" b="1"/>
            </a:lvl8pPr>
            <a:lvl9pPr marL="1598737" indent="0">
              <a:buNone/>
              <a:defRPr sz="69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60BC29F-5EDD-4A92-852C-ED474083C5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7080" y="2761961"/>
            <a:ext cx="2254517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930DC5B-4A1D-4290-8FEA-A5DF8C7C54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697927" y="1853560"/>
            <a:ext cx="2265620" cy="908401"/>
          </a:xfrm>
        </p:spPr>
        <p:txBody>
          <a:bodyPr anchor="b"/>
          <a:lstStyle>
            <a:lvl1pPr marL="0" indent="0">
              <a:buNone/>
              <a:defRPr sz="1049" b="1"/>
            </a:lvl1pPr>
            <a:lvl2pPr marL="199842" indent="0">
              <a:buNone/>
              <a:defRPr sz="874" b="1"/>
            </a:lvl2pPr>
            <a:lvl3pPr marL="399684" indent="0">
              <a:buNone/>
              <a:defRPr sz="787" b="1"/>
            </a:lvl3pPr>
            <a:lvl4pPr marL="599526" indent="0">
              <a:buNone/>
              <a:defRPr sz="699" b="1"/>
            </a:lvl4pPr>
            <a:lvl5pPr marL="799368" indent="0">
              <a:buNone/>
              <a:defRPr sz="699" b="1"/>
            </a:lvl5pPr>
            <a:lvl6pPr marL="999211" indent="0">
              <a:buNone/>
              <a:defRPr sz="699" b="1"/>
            </a:lvl6pPr>
            <a:lvl7pPr marL="1199053" indent="0">
              <a:buNone/>
              <a:defRPr sz="699" b="1"/>
            </a:lvl7pPr>
            <a:lvl8pPr marL="1398895" indent="0">
              <a:buNone/>
              <a:defRPr sz="699" b="1"/>
            </a:lvl8pPr>
            <a:lvl9pPr marL="1598737" indent="0">
              <a:buNone/>
              <a:defRPr sz="69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7B3AAA0-68C6-4984-8B4F-EDD9007C5E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697927" y="2761961"/>
            <a:ext cx="2265620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21ADDE9-0C61-47F6-BFA1-267A6E89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29AE3B3-590E-4C54-BF1A-787686733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D24C4C1-0B55-4628-8443-998B08438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891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3E143F-8E1C-4B31-81BE-E3CA5C5F3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A175F84-3079-4196-B80C-74367FBC8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0D9E93D-AA34-422C-90A6-0FD6A2780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C99C1CD-19BD-428E-BDEC-B7DB15B43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4701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1115E13-4E06-42F8-9E11-43991C51A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D5FC1D5-7191-4675-9BC1-8F0D2D8A1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A34FD07-0B46-4013-832F-618B8D96A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7337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D86C77-2147-434E-9D00-EAD596BF6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079" y="504084"/>
            <a:ext cx="1718818" cy="1764295"/>
          </a:xfrm>
        </p:spPr>
        <p:txBody>
          <a:bodyPr anchor="b"/>
          <a:lstStyle>
            <a:lvl1pPr>
              <a:defRPr sz="13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0E9CC5-C280-41E4-8B35-33FBAB748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5620" y="1088682"/>
            <a:ext cx="2697927" cy="5373398"/>
          </a:xfrm>
        </p:spPr>
        <p:txBody>
          <a:bodyPr/>
          <a:lstStyle>
            <a:lvl1pPr>
              <a:defRPr sz="1399"/>
            </a:lvl1pPr>
            <a:lvl2pPr>
              <a:defRPr sz="1224"/>
            </a:lvl2pPr>
            <a:lvl3pPr>
              <a:defRPr sz="1049"/>
            </a:lvl3pPr>
            <a:lvl4pPr>
              <a:defRPr sz="874"/>
            </a:lvl4pPr>
            <a:lvl5pPr>
              <a:defRPr sz="874"/>
            </a:lvl5pPr>
            <a:lvl6pPr>
              <a:defRPr sz="874"/>
            </a:lvl6pPr>
            <a:lvl7pPr>
              <a:defRPr sz="874"/>
            </a:lvl7pPr>
            <a:lvl8pPr>
              <a:defRPr sz="874"/>
            </a:lvl8pPr>
            <a:lvl9pPr>
              <a:defRPr sz="87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25463E8-265A-4F5E-AA77-4EB1D53136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7079" y="2268379"/>
            <a:ext cx="1718818" cy="4202453"/>
          </a:xfrm>
        </p:spPr>
        <p:txBody>
          <a:bodyPr/>
          <a:lstStyle>
            <a:lvl1pPr marL="0" indent="0">
              <a:buNone/>
              <a:defRPr sz="699"/>
            </a:lvl1pPr>
            <a:lvl2pPr marL="199842" indent="0">
              <a:buNone/>
              <a:defRPr sz="612"/>
            </a:lvl2pPr>
            <a:lvl3pPr marL="399684" indent="0">
              <a:buNone/>
              <a:defRPr sz="525"/>
            </a:lvl3pPr>
            <a:lvl4pPr marL="599526" indent="0">
              <a:buNone/>
              <a:defRPr sz="437"/>
            </a:lvl4pPr>
            <a:lvl5pPr marL="799368" indent="0">
              <a:buNone/>
              <a:defRPr sz="437"/>
            </a:lvl5pPr>
            <a:lvl6pPr marL="999211" indent="0">
              <a:buNone/>
              <a:defRPr sz="437"/>
            </a:lvl6pPr>
            <a:lvl7pPr marL="1199053" indent="0">
              <a:buNone/>
              <a:defRPr sz="437"/>
            </a:lvl7pPr>
            <a:lvl8pPr marL="1398895" indent="0">
              <a:buNone/>
              <a:defRPr sz="437"/>
            </a:lvl8pPr>
            <a:lvl9pPr marL="1598737" indent="0">
              <a:buNone/>
              <a:defRPr sz="43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CB769F5-CBD0-4041-9CF7-F3528C5DF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DE39DC-1085-42B8-8665-8739A4B31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DCDB7D-3E02-4B0B-BD58-E4460EA80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5015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BCFA94-7075-46EE-A1B6-48E308620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079" y="504084"/>
            <a:ext cx="1718818" cy="1764295"/>
          </a:xfrm>
        </p:spPr>
        <p:txBody>
          <a:bodyPr anchor="b"/>
          <a:lstStyle>
            <a:lvl1pPr>
              <a:defRPr sz="13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66C7A64-BD27-4D23-B59D-6F372D055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265620" y="1088682"/>
            <a:ext cx="2697927" cy="5373398"/>
          </a:xfrm>
        </p:spPr>
        <p:txBody>
          <a:bodyPr/>
          <a:lstStyle>
            <a:lvl1pPr marL="0" indent="0">
              <a:buNone/>
              <a:defRPr sz="1399"/>
            </a:lvl1pPr>
            <a:lvl2pPr marL="199842" indent="0">
              <a:buNone/>
              <a:defRPr sz="1224"/>
            </a:lvl2pPr>
            <a:lvl3pPr marL="399684" indent="0">
              <a:buNone/>
              <a:defRPr sz="1049"/>
            </a:lvl3pPr>
            <a:lvl4pPr marL="599526" indent="0">
              <a:buNone/>
              <a:defRPr sz="874"/>
            </a:lvl4pPr>
            <a:lvl5pPr marL="799368" indent="0">
              <a:buNone/>
              <a:defRPr sz="874"/>
            </a:lvl5pPr>
            <a:lvl6pPr marL="999211" indent="0">
              <a:buNone/>
              <a:defRPr sz="874"/>
            </a:lvl6pPr>
            <a:lvl7pPr marL="1199053" indent="0">
              <a:buNone/>
              <a:defRPr sz="874"/>
            </a:lvl7pPr>
            <a:lvl8pPr marL="1398895" indent="0">
              <a:buNone/>
              <a:defRPr sz="874"/>
            </a:lvl8pPr>
            <a:lvl9pPr marL="1598737" indent="0">
              <a:buNone/>
              <a:defRPr sz="874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A78EF37-B221-43A2-8868-9694EE1F0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7079" y="2268379"/>
            <a:ext cx="1718818" cy="4202453"/>
          </a:xfrm>
        </p:spPr>
        <p:txBody>
          <a:bodyPr/>
          <a:lstStyle>
            <a:lvl1pPr marL="0" indent="0">
              <a:buNone/>
              <a:defRPr sz="699"/>
            </a:lvl1pPr>
            <a:lvl2pPr marL="199842" indent="0">
              <a:buNone/>
              <a:defRPr sz="612"/>
            </a:lvl2pPr>
            <a:lvl3pPr marL="399684" indent="0">
              <a:buNone/>
              <a:defRPr sz="525"/>
            </a:lvl3pPr>
            <a:lvl4pPr marL="599526" indent="0">
              <a:buNone/>
              <a:defRPr sz="437"/>
            </a:lvl4pPr>
            <a:lvl5pPr marL="799368" indent="0">
              <a:buNone/>
              <a:defRPr sz="437"/>
            </a:lvl5pPr>
            <a:lvl6pPr marL="999211" indent="0">
              <a:buNone/>
              <a:defRPr sz="437"/>
            </a:lvl6pPr>
            <a:lvl7pPr marL="1199053" indent="0">
              <a:buNone/>
              <a:defRPr sz="437"/>
            </a:lvl7pPr>
            <a:lvl8pPr marL="1398895" indent="0">
              <a:buNone/>
              <a:defRPr sz="437"/>
            </a:lvl8pPr>
            <a:lvl9pPr marL="1598737" indent="0">
              <a:buNone/>
              <a:defRPr sz="43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1A5D0E4-795A-4AF5-81D8-ABC9E153F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310A5A-D3A3-466A-8D62-EAC9A0ACF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2E49D6-E0C9-437B-9D1B-91FA9DC8A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655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C17A32-B4A3-4AD8-9BB7-07CCDDEFD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385" y="402568"/>
            <a:ext cx="4596468" cy="1461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8639FE-9F7A-49C8-B534-C6E5773D4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6385" y="2012836"/>
            <a:ext cx="4596468" cy="4797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3E191E-66A1-4A68-8981-CC502F2E21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6385" y="7008171"/>
            <a:ext cx="1199079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A917-D9FF-4ABC-986D-1B95D9C06E3B}" type="datetimeFigureOut">
              <a:rPr lang="ru-RU" smtClean="0"/>
              <a:pPr/>
              <a:t>25.05.2022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BE9557-D1E3-4BB9-806C-366C0DBBBA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65310" y="7008171"/>
            <a:ext cx="1798618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769AB1-4DDA-493D-97AD-55BE2378EE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3774" y="7008171"/>
            <a:ext cx="1199079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7616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11" r:id="rId1"/>
    <p:sldLayoutId id="2147485112" r:id="rId2"/>
    <p:sldLayoutId id="2147485113" r:id="rId3"/>
    <p:sldLayoutId id="2147485114" r:id="rId4"/>
    <p:sldLayoutId id="2147485115" r:id="rId5"/>
    <p:sldLayoutId id="2147485116" r:id="rId6"/>
    <p:sldLayoutId id="2147485117" r:id="rId7"/>
    <p:sldLayoutId id="2147485118" r:id="rId8"/>
    <p:sldLayoutId id="2147485119" r:id="rId9"/>
    <p:sldLayoutId id="2147485120" r:id="rId10"/>
    <p:sldLayoutId id="2147485121" r:id="rId11"/>
  </p:sldLayoutIdLst>
  <p:txStyles>
    <p:titleStyle>
      <a:lvl1pPr algn="l" defTabSz="399684" rtl="0" eaLnBrk="1" latinLnBrk="0" hangingPunct="1">
        <a:lnSpc>
          <a:spcPct val="90000"/>
        </a:lnSpc>
        <a:spcBef>
          <a:spcPct val="0"/>
        </a:spcBef>
        <a:buNone/>
        <a:defRPr sz="19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9921" indent="-99921" algn="l" defTabSz="399684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224" kern="1200">
          <a:solidFill>
            <a:schemeClr val="tx1"/>
          </a:solidFill>
          <a:latin typeface="+mn-lt"/>
          <a:ea typeface="+mn-ea"/>
          <a:cs typeface="+mn-cs"/>
        </a:defRPr>
      </a:lvl1pPr>
      <a:lvl2pPr marL="299763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499605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874" kern="1200">
          <a:solidFill>
            <a:schemeClr val="tx1"/>
          </a:solidFill>
          <a:latin typeface="+mn-lt"/>
          <a:ea typeface="+mn-ea"/>
          <a:cs typeface="+mn-cs"/>
        </a:defRPr>
      </a:lvl3pPr>
      <a:lvl4pPr marL="699447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4pPr>
      <a:lvl5pPr marL="899290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5pPr>
      <a:lvl6pPr marL="1099132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6pPr>
      <a:lvl7pPr marL="1298974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7pPr>
      <a:lvl8pPr marL="1498816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8pPr>
      <a:lvl9pPr marL="1698658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1pPr>
      <a:lvl2pPr marL="199842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2pPr>
      <a:lvl3pPr marL="399684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3pPr>
      <a:lvl4pPr marL="599526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4pPr>
      <a:lvl5pPr marL="799368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5pPr>
      <a:lvl6pPr marL="999211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6pPr>
      <a:lvl7pPr marL="1199053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7pPr>
      <a:lvl8pPr marL="1398895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8pPr>
      <a:lvl9pPr marL="1598737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hyperlink" Target="https://fin.ach-rajon.ru/programmy/municipalnye-programmy-deistvuyuschie-v-2022-godu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chart" Target="../charts/char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chart" Target="../charts/chart10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chart" Target="../charts/char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2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4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chart" Target="../charts/char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FBA80E9-4C28-4B39-A9BA-2536256FB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116335"/>
            <a:ext cx="5329238" cy="1731015"/>
          </a:xfrm>
          <a:prstGeom prst="rect">
            <a:avLst/>
          </a:prstGeom>
          <a:noFill/>
        </p:spPr>
        <p:txBody>
          <a:bodyPr wrap="square" lIns="75975" tIns="37987" rIns="75975" bIns="37987" rtlCol="0">
            <a:spAutoFit/>
          </a:bodyPr>
          <a:lstStyle/>
          <a:p>
            <a:pPr algn="ctr">
              <a:lnSpc>
                <a:spcPts val="2348"/>
              </a:lnSpc>
            </a:pPr>
            <a:endParaRPr lang="ru-RU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348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ПУТЕВОДИТЕЛЬ</a:t>
            </a:r>
          </a:p>
          <a:p>
            <a:pPr algn="ctr">
              <a:lnSpc>
                <a:spcPts val="2348"/>
              </a:lnSpc>
            </a:pP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957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проекту решения Ачинского района </a:t>
            </a:r>
          </a:p>
          <a:p>
            <a:pPr algn="ctr">
              <a:lnSpc>
                <a:spcPts val="1957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районном бюджете на 2022 год и </a:t>
            </a:r>
          </a:p>
          <a:p>
            <a:pPr algn="ctr">
              <a:lnSpc>
                <a:spcPts val="1957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 2023-2024 годы»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357666-6DED-49B5-9B01-47C48C5D95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995" y="265893"/>
            <a:ext cx="774376" cy="9790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8DF3107-4B7C-4C44-A717-191D64064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8216" y="3208244"/>
            <a:ext cx="5328366" cy="37676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B38015-7519-413E-B009-44D344F1BB68}"/>
              </a:ext>
            </a:extLst>
          </p:cNvPr>
          <p:cNvSpPr txBox="1"/>
          <p:nvPr/>
        </p:nvSpPr>
        <p:spPr>
          <a:xfrm>
            <a:off x="4392811" y="701006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38BEE81-9303-404E-B06B-1F4EA8D7A5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2342" y="252239"/>
            <a:ext cx="5164554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подходы формирования               расходов районного бюджета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6347" y="1134562"/>
            <a:ext cx="4714300" cy="2891096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 marL="285750" indent="36000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расходов на коммунальные услуги на 4,0%;</a:t>
            </a:r>
          </a:p>
          <a:p>
            <a:pPr marL="28575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36000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расходов на исполнение публичных нормативных обязательств и законов о наделении государственными полномочиями в 2022 году на 3,9%; 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36000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Индексация расходов на приобретение продуктов для организации питания в муниципальных учреждениях на 3,9 процента с 1 января 2022 года;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36000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прочих расходов на уровне 2021 года.</a:t>
            </a:r>
          </a:p>
          <a:p>
            <a:pPr>
              <a:buFontTx/>
              <a:buChar char="-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Методы составления бюджетов | | iteam">
            <a:extLst>
              <a:ext uri="{FF2B5EF4-FFF2-40B4-BE49-F238E27FC236}">
                <a16:creationId xmlns:a16="http://schemas.microsoft.com/office/drawing/2014/main" id="{F187F847-1CE4-403F-80C9-1E0766059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79" y="4140671"/>
            <a:ext cx="4526611" cy="3168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56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D7B796-4333-45FE-A374-A9082440FB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252239"/>
            <a:ext cx="5329238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расходной части                                бюджета Ачинского района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51347" y="820953"/>
            <a:ext cx="1105722" cy="274987"/>
          </a:xfrm>
          <a:prstGeom prst="rect">
            <a:avLst/>
          </a:prstGeom>
          <a:noFill/>
        </p:spPr>
        <p:txBody>
          <a:bodyPr wrap="square" lIns="89448" tIns="44724" rIns="89448" bIns="44724" rtlCol="0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3C000F-FC66-47D0-8B80-1FEC50CC6CA8}"/>
              </a:ext>
            </a:extLst>
          </p:cNvPr>
          <p:cNvSpPr txBox="1"/>
          <p:nvPr/>
        </p:nvSpPr>
        <p:spPr>
          <a:xfrm>
            <a:off x="469082" y="5312138"/>
            <a:ext cx="204896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94,36 %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программных 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бюджета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807CE4-D32B-469B-92FE-BBBAE68290C8}"/>
              </a:ext>
            </a:extLst>
          </p:cNvPr>
          <p:cNvSpPr txBox="1"/>
          <p:nvPr/>
        </p:nvSpPr>
        <p:spPr>
          <a:xfrm>
            <a:off x="2714601" y="5220791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E9003-B5B7-4A2C-BA04-5115CEA62A37}"/>
              </a:ext>
            </a:extLst>
          </p:cNvPr>
          <p:cNvSpPr txBox="1"/>
          <p:nvPr/>
        </p:nvSpPr>
        <p:spPr>
          <a:xfrm>
            <a:off x="3386367" y="5343721"/>
            <a:ext cx="158417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</a:t>
            </a:r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6997AC20-E161-4F30-919A-88DB45A3FD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2094249"/>
              </p:ext>
            </p:extLst>
          </p:nvPr>
        </p:nvGraphicFramePr>
        <p:xfrm>
          <a:off x="262753" y="1034571"/>
          <a:ext cx="4922146" cy="4281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1992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815850-0075-470B-A16D-C4788A4E3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608" y="53547"/>
            <a:ext cx="5329238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муниципальных программ </a:t>
            </a:r>
          </a:p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Ачинского района на 2022 год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74BA83-3E4F-4690-BD49-8F98CDB6174A}"/>
              </a:ext>
            </a:extLst>
          </p:cNvPr>
          <p:cNvSpPr txBox="1"/>
          <p:nvPr/>
        </p:nvSpPr>
        <p:spPr>
          <a:xfrm>
            <a:off x="4397432" y="517868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pic>
        <p:nvPicPr>
          <p:cNvPr id="5" name="Picture 2" descr="Муниципальные программы — Официальный сайт Администрация Захаровского  сельского поселения">
            <a:extLst>
              <a:ext uri="{FF2B5EF4-FFF2-40B4-BE49-F238E27FC236}">
                <a16:creationId xmlns:a16="http://schemas.microsoft.com/office/drawing/2014/main" id="{1809478A-2C7B-4F3A-831A-8F0770979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5" y="6220711"/>
            <a:ext cx="1526578" cy="1015663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40A93D-53FF-4D79-BB4B-8EA35873D0AB}"/>
              </a:ext>
            </a:extLst>
          </p:cNvPr>
          <p:cNvSpPr txBox="1"/>
          <p:nvPr/>
        </p:nvSpPr>
        <p:spPr>
          <a:xfrm>
            <a:off x="1596343" y="6319666"/>
            <a:ext cx="330514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текстом любой из муниципальных программ вы можете ознакомиться на сайте администрации Ачинского района: </a:t>
            </a:r>
            <a:r>
              <a:rPr lang="en-US" sz="1100" b="1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https://fin.ach-rajon.ru/programmy/municipalnye-programmy-deistvuyuschie-v-2022-godu</a:t>
            </a:r>
            <a:endParaRPr lang="ru-RU" sz="1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id="{02CC3627-D8BD-434F-BF4D-35E8FE7E92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9765716"/>
              </p:ext>
            </p:extLst>
          </p:nvPr>
        </p:nvGraphicFramePr>
        <p:xfrm>
          <a:off x="252351" y="782585"/>
          <a:ext cx="4824535" cy="5495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5E5A264-5842-4AB7-A40A-29B661FBF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5329238" cy="75612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C9C2B7-9CD1-4449-83BA-753309D12AF0}"/>
              </a:ext>
            </a:extLst>
          </p:cNvPr>
          <p:cNvSpPr txBox="1"/>
          <p:nvPr/>
        </p:nvSpPr>
        <p:spPr>
          <a:xfrm>
            <a:off x="562040" y="68748"/>
            <a:ext cx="4716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Ачинского района на 2022-2024 годы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CC0493-7FC7-4008-8BAF-918654D531BE}"/>
              </a:ext>
            </a:extLst>
          </p:cNvPr>
          <p:cNvSpPr txBox="1"/>
          <p:nvPr/>
        </p:nvSpPr>
        <p:spPr>
          <a:xfrm>
            <a:off x="4392811" y="758574"/>
            <a:ext cx="936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graphicFrame>
        <p:nvGraphicFramePr>
          <p:cNvPr id="15" name="Таблица 15">
            <a:extLst>
              <a:ext uri="{FF2B5EF4-FFF2-40B4-BE49-F238E27FC236}">
                <a16:creationId xmlns:a16="http://schemas.microsoft.com/office/drawing/2014/main" id="{7A8F8FFB-4ECB-4B9E-9CA0-F5368620B6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589319"/>
              </p:ext>
            </p:extLst>
          </p:nvPr>
        </p:nvGraphicFramePr>
        <p:xfrm>
          <a:off x="194559" y="1091550"/>
          <a:ext cx="5062218" cy="588141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34358420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19369719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53290596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82811339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957265107"/>
                    </a:ext>
                  </a:extLst>
                </a:gridCol>
                <a:gridCol w="597722">
                  <a:extLst>
                    <a:ext uri="{9D8B030D-6E8A-4147-A177-3AD203B41FA5}">
                      <a16:colId xmlns:a16="http://schemas.microsoft.com/office/drawing/2014/main" val="684892420"/>
                    </a:ext>
                  </a:extLst>
                </a:gridCol>
              </a:tblGrid>
              <a:tr h="396591">
                <a:tc>
                  <a:txBody>
                    <a:bodyPr/>
                    <a:lstStyle/>
                    <a:p>
                      <a:pPr algn="ctr"/>
                      <a:r>
                        <a:rPr lang="ru-RU" sz="11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2021 первонач. план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2021 ожидаемое исполнение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 год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7157597"/>
                  </a:ext>
                </a:extLst>
              </a:tr>
              <a:tr h="3604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94,70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99,60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6691141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НАЦИОНАЛЬНАЯ ОБОРОНА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0644751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3039151"/>
                  </a:ext>
                </a:extLst>
              </a:tr>
              <a:tr h="2514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НАЦИОНАЛЬНАЯ ЭКОНОМИКА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30,80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5662191"/>
                  </a:ext>
                </a:extLst>
              </a:tr>
              <a:tr h="3737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43,20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28,50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68576563"/>
                  </a:ext>
                </a:extLst>
              </a:tr>
              <a:tr h="2948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8955505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404,60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397,50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396,30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00693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КУЛЬТУРА, КИНЕМАТОГРАФИЯ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64,20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65,60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345747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4605112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15,10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9917866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17,50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47751546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11331408"/>
                  </a:ext>
                </a:extLst>
              </a:tr>
              <a:tr h="4998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64,30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69,10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59,20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59,20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78900396"/>
                  </a:ext>
                </a:extLst>
              </a:tr>
              <a:tr h="4152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УСЛОВНО УТВЕРЖДЕННЫЕ РАСХОДЫ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38476795"/>
                  </a:ext>
                </a:extLst>
              </a:tr>
              <a:tr h="3965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746,10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868,40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745,10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736,40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738,10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80776565"/>
                  </a:ext>
                </a:extLst>
              </a:tr>
            </a:tbl>
          </a:graphicData>
        </a:graphic>
      </p:graphicFrame>
      <p:pic>
        <p:nvPicPr>
          <p:cNvPr id="14" name="Picture 2" descr="Скачать Семейный бюджет для Андроид бесплатно">
            <a:extLst>
              <a:ext uri="{FF2B5EF4-FFF2-40B4-BE49-F238E27FC236}">
                <a16:creationId xmlns:a16="http://schemas.microsoft.com/office/drawing/2014/main" id="{99332D8A-7658-49F4-A209-4068600A1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1" y="233596"/>
            <a:ext cx="962966" cy="96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43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AC5A3B-21B4-46F7-A853-9B0E561AA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8D5D263-AB30-45AA-B7FF-4213D67C22FA}"/>
              </a:ext>
            </a:extLst>
          </p:cNvPr>
          <p:cNvSpPr/>
          <p:nvPr/>
        </p:nvSpPr>
        <p:spPr>
          <a:xfrm>
            <a:off x="194997" y="129656"/>
            <a:ext cx="4999870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«Развитие образования»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40BB897-97A2-49BF-A30B-4305FA726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908990"/>
              </p:ext>
            </p:extLst>
          </p:nvPr>
        </p:nvGraphicFramePr>
        <p:xfrm>
          <a:off x="433343" y="3837094"/>
          <a:ext cx="4536504" cy="7058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8095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787">
                <a:tc>
                  <a:txBody>
                    <a:bodyPr/>
                    <a:lstStyle/>
                    <a:p>
                      <a:pPr algn="ctr"/>
                      <a:r>
                        <a:rPr lang="ru-RU" sz="1300" b="1" u="none" dirty="0">
                          <a:solidFill>
                            <a:srgbClr val="FF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Дошкольное</a:t>
                      </a:r>
                      <a:r>
                        <a:rPr lang="ru-RU" sz="1300" b="1" u="none" baseline="0" dirty="0">
                          <a:solidFill>
                            <a:srgbClr val="FF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образование</a:t>
                      </a:r>
                      <a:endParaRPr lang="ru-RU" sz="1300" b="1" u="none" dirty="0">
                        <a:solidFill>
                          <a:srgbClr val="FF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056" marR="71056" marT="37807" marB="3780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52766EA-3374-4484-9164-673FB8B901B0}"/>
              </a:ext>
            </a:extLst>
          </p:cNvPr>
          <p:cNvSpPr txBox="1"/>
          <p:nvPr/>
        </p:nvSpPr>
        <p:spPr>
          <a:xfrm>
            <a:off x="51144" y="2195927"/>
            <a:ext cx="1482515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  <a:endParaRPr lang="ru-RU" sz="10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1613C7-5B93-443B-87ED-4359FC38569C}"/>
              </a:ext>
            </a:extLst>
          </p:cNvPr>
          <p:cNvSpPr txBox="1"/>
          <p:nvPr/>
        </p:nvSpPr>
        <p:spPr>
          <a:xfrm>
            <a:off x="1501689" y="818293"/>
            <a:ext cx="3352776" cy="514741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</a:t>
            </a:r>
            <a:r>
              <a:rPr lang="ru-RU" sz="105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lnSpc>
                <a:spcPts val="1174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Развитие дошкольного, общего и дополнительного </a:t>
            </a:r>
          </a:p>
          <a:p>
            <a:pPr>
              <a:lnSpc>
                <a:spcPts val="929"/>
              </a:lnSpc>
            </a:pP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34AF77-AD25-4793-A64F-7DD3EAF50E59}"/>
              </a:ext>
            </a:extLst>
          </p:cNvPr>
          <p:cNvSpPr txBox="1"/>
          <p:nvPr/>
        </p:nvSpPr>
        <p:spPr>
          <a:xfrm>
            <a:off x="1857487" y="2399086"/>
            <a:ext cx="3160133" cy="1470323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высокого качества образования, соответствующего потребностям граждан и перспективным задачам развития экономики Ачинского района</a:t>
            </a:r>
            <a:endParaRPr lang="ru-RU" sz="105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880"/>
              </a:lnSpc>
            </a:pPr>
            <a:endParaRPr lang="ru-RU" sz="105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880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Государственная поддержка детей-сирот, детей, оставшихся без попечения родителей</a:t>
            </a:r>
          </a:p>
          <a:p>
            <a:pPr>
              <a:lnSpc>
                <a:spcPts val="929"/>
              </a:lnSpc>
            </a:pPr>
            <a:endParaRPr lang="ru-RU" sz="105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880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тдых и оздоровление детей в летний период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78786D-2A32-4D3E-831E-B81964264758}"/>
              </a:ext>
            </a:extLst>
          </p:cNvPr>
          <p:cNvSpPr txBox="1"/>
          <p:nvPr/>
        </p:nvSpPr>
        <p:spPr>
          <a:xfrm>
            <a:off x="1495810" y="1291186"/>
            <a:ext cx="2862190" cy="251912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</a:t>
            </a:r>
            <a:r>
              <a: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кадрового потенциала отрасли</a:t>
            </a:r>
            <a:endParaRPr lang="ru-RU" sz="10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59C3F4-A761-4459-90A6-C8AEF1402906}"/>
              </a:ext>
            </a:extLst>
          </p:cNvPr>
          <p:cNvSpPr txBox="1"/>
          <p:nvPr/>
        </p:nvSpPr>
        <p:spPr>
          <a:xfrm>
            <a:off x="1495810" y="1562695"/>
            <a:ext cx="3744416" cy="413495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Господдержка детей сирот, расширение практики применения семейных форм воспитания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C40D46-B83B-411F-933B-E2260CA9D94C}"/>
              </a:ext>
            </a:extLst>
          </p:cNvPr>
          <p:cNvSpPr txBox="1"/>
          <p:nvPr/>
        </p:nvSpPr>
        <p:spPr>
          <a:xfrm>
            <a:off x="1495810" y="2026650"/>
            <a:ext cx="3905437" cy="413495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реализации муниципальной программы и прочие мероприятия в области образования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Образование">
            <a:extLst>
              <a:ext uri="{FF2B5EF4-FFF2-40B4-BE49-F238E27FC236}">
                <a16:creationId xmlns:a16="http://schemas.microsoft.com/office/drawing/2014/main" id="{E325A781-EC12-4673-9D9C-9474BF997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15" y="879505"/>
            <a:ext cx="1738834" cy="1059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Блок-схема: магнитный диск 22">
            <a:extLst>
              <a:ext uri="{FF2B5EF4-FFF2-40B4-BE49-F238E27FC236}">
                <a16:creationId xmlns:a16="http://schemas.microsoft.com/office/drawing/2014/main" id="{7352C62F-E304-4D74-9A6F-5EE7AC7031BC}"/>
              </a:ext>
            </a:extLst>
          </p:cNvPr>
          <p:cNvSpPr/>
          <p:nvPr/>
        </p:nvSpPr>
        <p:spPr>
          <a:xfrm>
            <a:off x="2382746" y="3458662"/>
            <a:ext cx="914400" cy="612648"/>
          </a:xfrm>
          <a:prstGeom prst="flowChartMagneticDis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5894E4A8-0E26-486C-990A-00DA53FB7E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7552957"/>
              </p:ext>
            </p:extLst>
          </p:nvPr>
        </p:nvGraphicFramePr>
        <p:xfrm>
          <a:off x="-84970" y="2388082"/>
          <a:ext cx="1975305" cy="1181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A9230C6-8317-43E3-BBCB-45E832BE2F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202532"/>
              </p:ext>
            </p:extLst>
          </p:nvPr>
        </p:nvGraphicFramePr>
        <p:xfrm>
          <a:off x="359391" y="4542976"/>
          <a:ext cx="4795838" cy="94829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10495">
                  <a:extLst>
                    <a:ext uri="{9D8B030D-6E8A-4147-A177-3AD203B41FA5}">
                      <a16:colId xmlns:a16="http://schemas.microsoft.com/office/drawing/2014/main" val="335367065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2125792375"/>
                    </a:ext>
                  </a:extLst>
                </a:gridCol>
              </a:tblGrid>
              <a:tr h="39077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111,1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дошкольного образования в 8 муниципальных учреждениях района получат более 500 детей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3547320212"/>
                  </a:ext>
                </a:extLst>
              </a:tr>
              <a:tr h="40853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компенсация родительской платы за присмотр и уход за детьми  в дошкольных учреждениях  – более 70 получателей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625134182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46F232-368C-4A37-B830-1CC43DF3A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500982"/>
            <a:ext cx="5329238" cy="2071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396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DBB7FF-D958-43EA-BB97-77D632368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pic>
        <p:nvPicPr>
          <p:cNvPr id="5146" name="Picture 26" descr="Минпросвещения направило в регионы методрекомендации по подготовке и  организации летнего отдыха и оздоровления детей в 2021 году | Новости  портала &quot;Российское образование&quot;">
            <a:extLst>
              <a:ext uri="{FF2B5EF4-FFF2-40B4-BE49-F238E27FC236}">
                <a16:creationId xmlns:a16="http://schemas.microsoft.com/office/drawing/2014/main" id="{27CE7C6A-20F6-4015-BE49-BDD098D5A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1" y="5238197"/>
            <a:ext cx="5189971" cy="2142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EE853B42-1B6B-4E06-AA45-D77DEBC1A5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657407"/>
              </p:ext>
            </p:extLst>
          </p:nvPr>
        </p:nvGraphicFramePr>
        <p:xfrm>
          <a:off x="365759" y="2268463"/>
          <a:ext cx="4795838" cy="194095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10495">
                  <a:extLst>
                    <a:ext uri="{9D8B030D-6E8A-4147-A177-3AD203B41FA5}">
                      <a16:colId xmlns:a16="http://schemas.microsoft.com/office/drawing/2014/main" val="729152593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2673491532"/>
                    </a:ext>
                  </a:extLst>
                </a:gridCol>
              </a:tblGrid>
              <a:tr h="4707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257,0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начального, основного, среднего (полного) общего образования в 12 школах получат более 1 700 учащихся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3019729340"/>
                  </a:ext>
                </a:extLst>
              </a:tr>
              <a:tr h="3730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14,7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питанием школьников из малообеспеченных семей и ограниченными возможностями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652174172"/>
                  </a:ext>
                </a:extLst>
              </a:tr>
              <a:tr h="18650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9,2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обновление материально-технической базы муниципальных учреждений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3005054872"/>
                  </a:ext>
                </a:extLst>
              </a:tr>
              <a:tr h="37844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14,7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в учреждении дополнительного образования «ДЮЦ Ачинского района» получат более 280 детей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1134609245"/>
                  </a:ext>
                </a:extLst>
              </a:tr>
              <a:tr h="17208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 млн. рублей</a:t>
                      </a: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господдержка детей сирот</a:t>
                      </a: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39328090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38729C8-CC40-4191-A0F5-E51D52F5D2E1}"/>
              </a:ext>
            </a:extLst>
          </p:cNvPr>
          <p:cNvSpPr txBox="1"/>
          <p:nvPr/>
        </p:nvSpPr>
        <p:spPr>
          <a:xfrm>
            <a:off x="459422" y="4328233"/>
            <a:ext cx="4608511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759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Организация отдыха детей и прочие мероприятия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2027B0-B5C2-4139-8BA0-06BD2680478E}"/>
              </a:ext>
            </a:extLst>
          </p:cNvPr>
          <p:cNvSpPr txBox="1"/>
          <p:nvPr/>
        </p:nvSpPr>
        <p:spPr>
          <a:xfrm>
            <a:off x="653790" y="1852295"/>
            <a:ext cx="4320480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759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Общее, дополнительное образование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501B8D0-0961-4345-8C2A-D659CE048C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224342"/>
              </p:ext>
            </p:extLst>
          </p:nvPr>
        </p:nvGraphicFramePr>
        <p:xfrm>
          <a:off x="386211" y="4788742"/>
          <a:ext cx="4795838" cy="344161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10495">
                  <a:extLst>
                    <a:ext uri="{9D8B030D-6E8A-4147-A177-3AD203B41FA5}">
                      <a16:colId xmlns:a16="http://schemas.microsoft.com/office/drawing/2014/main" val="2110124990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3990023321"/>
                    </a:ext>
                  </a:extLst>
                </a:gridCol>
              </a:tblGrid>
              <a:tr h="17208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отдыха и оздоровления детей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897708114"/>
                  </a:ext>
                </a:extLst>
              </a:tr>
            </a:tbl>
          </a:graphicData>
        </a:graphic>
      </p:graphicFrame>
      <p:pic>
        <p:nvPicPr>
          <p:cNvPr id="5130" name="Picture 10" descr="Министерство просвещения считает дополнительное образование детей драйвером  перемен российской образовательной системы">
            <a:extLst>
              <a:ext uri="{FF2B5EF4-FFF2-40B4-BE49-F238E27FC236}">
                <a16:creationId xmlns:a16="http://schemas.microsoft.com/office/drawing/2014/main" id="{50247C87-0F58-4774-95BA-42F3B86EA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606" y="300426"/>
            <a:ext cx="2836696" cy="15209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Акция «Гарантия права на общее образование – каждому подростку» стартует в  крае - Новости - События - Министерство образования и науки Хабаровского  края">
            <a:extLst>
              <a:ext uri="{FF2B5EF4-FFF2-40B4-BE49-F238E27FC236}">
                <a16:creationId xmlns:a16="http://schemas.microsoft.com/office/drawing/2014/main" id="{CE7368E1-6DA2-4F93-961C-38BFCA940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1" y="300426"/>
            <a:ext cx="2240343" cy="15209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6" descr="Отдых и оздоровление детей | Департамент образования">
            <a:extLst>
              <a:ext uri="{FF2B5EF4-FFF2-40B4-BE49-F238E27FC236}">
                <a16:creationId xmlns:a16="http://schemas.microsoft.com/office/drawing/2014/main" id="{171C52E0-486C-4918-8646-0C579A5DB7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11425" y="36274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377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C6CD4F-D36A-4EB1-89C5-71A9B2887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pic>
        <p:nvPicPr>
          <p:cNvPr id="6154" name="Picture 10" descr="Меры поддержки населения в сфере ЖКХ - НИА-Кузбасс / Новости Кемерово и  Новокузнецка">
            <a:extLst>
              <a:ext uri="{FF2B5EF4-FFF2-40B4-BE49-F238E27FC236}">
                <a16:creationId xmlns:a16="http://schemas.microsoft.com/office/drawing/2014/main" id="{66142813-5F95-44CD-B8A4-8F10FD4413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3" y="5242044"/>
            <a:ext cx="5329238" cy="224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09389"/>
              </p:ext>
            </p:extLst>
          </p:nvPr>
        </p:nvGraphicFramePr>
        <p:xfrm>
          <a:off x="813610" y="3991633"/>
          <a:ext cx="3702018" cy="2737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2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27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0" y="38947"/>
            <a:ext cx="5329238" cy="9478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«Реформирование и модернизация ЖКХ и повышение энергетической эффективности»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9496" y="3285239"/>
            <a:ext cx="4394926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 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населения района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7724" y="890558"/>
            <a:ext cx="3702018" cy="828993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880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pPr>
              <a:lnSpc>
                <a:spcPts val="880"/>
              </a:lnSpc>
            </a:pPr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Модернизация, реконструкция, капитальный ремонт и ремонт объектов коммунальной инфраструктуры Ачинского района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51725" y="1646545"/>
            <a:ext cx="3025788" cy="259607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Чистая вода на территории Ачинского района</a:t>
            </a:r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9496" y="1927941"/>
            <a:ext cx="3282740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Энергосбережение и повышение энергетической эффективности на территории Ачинского района</a:t>
            </a:r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53476" y="1936664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0F27CB1-3BC7-49B3-A9F8-E2BB9DEA1ED2}"/>
              </a:ext>
            </a:extLst>
          </p:cNvPr>
          <p:cNvSpPr txBox="1"/>
          <p:nvPr/>
        </p:nvSpPr>
        <p:spPr>
          <a:xfrm>
            <a:off x="125307" y="2319786"/>
            <a:ext cx="33843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Обеспечение условий реализации муниципальной программы</a:t>
            </a:r>
            <a:endParaRPr lang="ru-RU" sz="11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5883A6-5B44-45A5-BC44-5A9FEC0171D6}"/>
              </a:ext>
            </a:extLst>
          </p:cNvPr>
          <p:cNvSpPr txBox="1"/>
          <p:nvPr/>
        </p:nvSpPr>
        <p:spPr>
          <a:xfrm>
            <a:off x="46522" y="2756552"/>
            <a:ext cx="33843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Обращение с твердыми коммунальными отходами на территории Ачинского района</a:t>
            </a:r>
            <a:endParaRPr lang="ru-RU" sz="1100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4238B3B-93B4-42C1-A573-F8E4467BB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458862"/>
              </p:ext>
            </p:extLst>
          </p:nvPr>
        </p:nvGraphicFramePr>
        <p:xfrm>
          <a:off x="289496" y="4455588"/>
          <a:ext cx="4750246" cy="194754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89806">
                  <a:extLst>
                    <a:ext uri="{9D8B030D-6E8A-4147-A177-3AD203B41FA5}">
                      <a16:colId xmlns:a16="http://schemas.microsoft.com/office/drawing/2014/main" val="2364915117"/>
                    </a:ext>
                  </a:extLst>
                </a:gridCol>
                <a:gridCol w="3960440">
                  <a:extLst>
                    <a:ext uri="{9D8B030D-6E8A-4147-A177-3AD203B41FA5}">
                      <a16:colId xmlns:a16="http://schemas.microsoft.com/office/drawing/2014/main" val="382264318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6,9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и текущий ремонт объектов коммунальной инфраструктуры, источников тепловой энергии и тепловых сетей, объектов электросетевого хозяйства и источников электрической энергии района, включая уровень поселений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320190897"/>
                  </a:ext>
                </a:extLst>
              </a:tr>
              <a:tr h="37973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17,3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отдельных мер по обеспечению ограничения платы граждан за коммунальные услуги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923955337"/>
                  </a:ext>
                </a:extLst>
              </a:tr>
              <a:tr h="172403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10,9 млн. рублей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МКУ «Управление строительства и жилищно-коммунального хозяйства»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50815818"/>
                  </a:ext>
                </a:extLst>
              </a:tr>
              <a:tr h="17240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 млн. рублей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обращение с твердыми коммунальными отходами на территории района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823842182"/>
                  </a:ext>
                </a:extLst>
              </a:tr>
            </a:tbl>
          </a:graphicData>
        </a:graphic>
      </p:graphicFrame>
      <p:graphicFrame>
        <p:nvGraphicFramePr>
          <p:cNvPr id="30" name="Диаграмма 29">
            <a:extLst>
              <a:ext uri="{FF2B5EF4-FFF2-40B4-BE49-F238E27FC236}">
                <a16:creationId xmlns:a16="http://schemas.microsoft.com/office/drawing/2014/main" id="{DA1DE7E7-E220-4788-A60A-C1BCEA416B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32934"/>
              </p:ext>
            </p:extLst>
          </p:nvPr>
        </p:nvGraphicFramePr>
        <p:xfrm>
          <a:off x="3377258" y="2109276"/>
          <a:ext cx="1771589" cy="1186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160" name="Picture 16" descr="Энергия солнца | ElectroAir Group">
            <a:extLst>
              <a:ext uri="{FF2B5EF4-FFF2-40B4-BE49-F238E27FC236}">
                <a16:creationId xmlns:a16="http://schemas.microsoft.com/office/drawing/2014/main" id="{0C071E85-214D-4465-B7FD-80DAE5AB2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40000">
            <a:off x="-97473" y="990903"/>
            <a:ext cx="1644493" cy="96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20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8F339F-C032-4D73-88BC-4E0FB96C5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06D1893-F597-4A9C-BA1B-00B56FDF2E69}"/>
              </a:ext>
            </a:extLst>
          </p:cNvPr>
          <p:cNvSpPr/>
          <p:nvPr/>
        </p:nvSpPr>
        <p:spPr>
          <a:xfrm>
            <a:off x="106484" y="180080"/>
            <a:ext cx="5100029" cy="10934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565"/>
              </a:lnSpc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                 «Защита населения и территорий Ачинского района от чрезвычайных ситуаций»</a:t>
            </a: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C3C7D412-3C95-4F6A-B4FB-BF022AFC1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641501"/>
              </p:ext>
            </p:extLst>
          </p:nvPr>
        </p:nvGraphicFramePr>
        <p:xfrm>
          <a:off x="1044438" y="3754370"/>
          <a:ext cx="3240361" cy="3155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40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55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15E2368E-1ADC-417E-944D-5CE9B22D6933}"/>
              </a:ext>
            </a:extLst>
          </p:cNvPr>
          <p:cNvSpPr txBox="1"/>
          <p:nvPr/>
        </p:nvSpPr>
        <p:spPr>
          <a:xfrm>
            <a:off x="136572" y="2367359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  <a:endParaRPr 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3BE9FE-477A-4AC8-9932-6DCF11763DBF}"/>
              </a:ext>
            </a:extLst>
          </p:cNvPr>
          <p:cNvSpPr txBox="1"/>
          <p:nvPr/>
        </p:nvSpPr>
        <p:spPr>
          <a:xfrm>
            <a:off x="1883436" y="1064794"/>
            <a:ext cx="3672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ПОДПРОГРАММА:</a:t>
            </a:r>
          </a:p>
          <a:p>
            <a:endParaRPr lang="ru-RU" sz="1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Предупреждение, спасение, помощь населению Ачинского района в чрезвычайных ситуациях</a:t>
            </a:r>
            <a:endParaRPr lang="ru-RU" sz="11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D85D60-EAA9-4EB8-B98D-12F59D2C732F}"/>
              </a:ext>
            </a:extLst>
          </p:cNvPr>
          <p:cNvSpPr txBox="1"/>
          <p:nvPr/>
        </p:nvSpPr>
        <p:spPr>
          <a:xfrm>
            <a:off x="1852251" y="1844964"/>
            <a:ext cx="355466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Профилактика терроризма и экстремизма, а также минимизация и (или) ликвидация последствий проявлений терроризма и экстремизма на территории Ачинского района</a:t>
            </a:r>
            <a:endParaRPr lang="ru-RU" sz="11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45D4A5-4BDE-43A6-95FE-356AEE2FCB10}"/>
              </a:ext>
            </a:extLst>
          </p:cNvPr>
          <p:cNvSpPr txBox="1"/>
          <p:nvPr/>
        </p:nvSpPr>
        <p:spPr>
          <a:xfrm>
            <a:off x="1685708" y="2607307"/>
            <a:ext cx="35393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ЦЕЛЬ: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эффективной системы защиты населения и территорий Ачинского района от чрезвычайных ситуаций природного и техногенного характера</a:t>
            </a:r>
            <a:endParaRPr lang="ru-RU" sz="1100" dirty="0"/>
          </a:p>
        </p:txBody>
      </p:sp>
      <p:graphicFrame>
        <p:nvGraphicFramePr>
          <p:cNvPr id="36" name="Таблица 35">
            <a:extLst>
              <a:ext uri="{FF2B5EF4-FFF2-40B4-BE49-F238E27FC236}">
                <a16:creationId xmlns:a16="http://schemas.microsoft.com/office/drawing/2014/main" id="{EBF702DA-87AD-44F4-904B-024C14973F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947806"/>
              </p:ext>
            </p:extLst>
          </p:nvPr>
        </p:nvGraphicFramePr>
        <p:xfrm>
          <a:off x="293865" y="4209887"/>
          <a:ext cx="4725266" cy="43386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91560">
                  <a:extLst>
                    <a:ext uri="{9D8B030D-6E8A-4147-A177-3AD203B41FA5}">
                      <a16:colId xmlns:a16="http://schemas.microsoft.com/office/drawing/2014/main" val="2211989434"/>
                    </a:ext>
                  </a:extLst>
                </a:gridCol>
                <a:gridCol w="3833706">
                  <a:extLst>
                    <a:ext uri="{9D8B030D-6E8A-4147-A177-3AD203B41FA5}">
                      <a16:colId xmlns:a16="http://schemas.microsoft.com/office/drawing/2014/main" val="3763059371"/>
                    </a:ext>
                  </a:extLst>
                </a:gridCol>
              </a:tblGrid>
              <a:tr h="43386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1,0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228600" indent="1800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Единой дежурно-диспетчерской службы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916078156"/>
                  </a:ext>
                </a:extLst>
              </a:tr>
            </a:tbl>
          </a:graphicData>
        </a:graphic>
      </p:graphicFrame>
      <p:pic>
        <p:nvPicPr>
          <p:cNvPr id="11268" name="Picture 4" descr="Администрация Кикнурского муниципального района, официальный сайт района | Единая  дежурно-диспетчерская служба">
            <a:extLst>
              <a:ext uri="{FF2B5EF4-FFF2-40B4-BE49-F238E27FC236}">
                <a16:creationId xmlns:a16="http://schemas.microsoft.com/office/drawing/2014/main" id="{21E591D1-04FD-49EC-93AE-FE96FCB20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33" y="1155137"/>
            <a:ext cx="1776952" cy="1089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7" name="Диаграмма 46">
            <a:extLst>
              <a:ext uri="{FF2B5EF4-FFF2-40B4-BE49-F238E27FC236}">
                <a16:creationId xmlns:a16="http://schemas.microsoft.com/office/drawing/2014/main" id="{AE4BE58E-D1F6-464E-A4CD-01DF0D6B58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3435911"/>
              </p:ext>
            </p:extLst>
          </p:nvPr>
        </p:nvGraphicFramePr>
        <p:xfrm>
          <a:off x="-104844" y="2391864"/>
          <a:ext cx="1913816" cy="124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F84950-B3E5-4727-926A-B99E2E8AE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84" y="5002266"/>
            <a:ext cx="5098588" cy="2220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41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5B8864-6DE3-46C7-8048-90C2A67CCD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pic>
        <p:nvPicPr>
          <p:cNvPr id="8202" name="Picture 10" descr="5 лет МООО работников культуры – Инициатива Колымы">
            <a:extLst>
              <a:ext uri="{FF2B5EF4-FFF2-40B4-BE49-F238E27FC236}">
                <a16:creationId xmlns:a16="http://schemas.microsoft.com/office/drawing/2014/main" id="{6CEFE567-817D-4F4E-99F9-D0D992CEE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410" y="1729398"/>
            <a:ext cx="1878191" cy="110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587422"/>
              </p:ext>
            </p:extLst>
          </p:nvPr>
        </p:nvGraphicFramePr>
        <p:xfrm>
          <a:off x="335491" y="4277369"/>
          <a:ext cx="4608512" cy="2889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0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6998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64684" y="268356"/>
            <a:ext cx="4999870" cy="631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«Развитие культуры»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20684" y="3605886"/>
            <a:ext cx="3468005" cy="55199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1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оздание условий для развития и реализации культурного и духовного потенциала населения Ачинского района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50348" y="816811"/>
            <a:ext cx="3468005" cy="567383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Сохранение культурного наследия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37111" y="1361667"/>
            <a:ext cx="3099437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Поддержка народного творчества</a:t>
            </a:r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68690" y="1553717"/>
            <a:ext cx="3563912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условий реализации муниципальной программы и прочие мероприятия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63912" y="2840575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  <a:endParaRPr 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7ADD07-86DC-406D-A241-CA811A465340}"/>
              </a:ext>
            </a:extLst>
          </p:cNvPr>
          <p:cNvSpPr txBox="1"/>
          <p:nvPr/>
        </p:nvSpPr>
        <p:spPr>
          <a:xfrm>
            <a:off x="0" y="3192170"/>
            <a:ext cx="356391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отдельное мероприятие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«Возмещение расходов за обеспечение сохранности архивных документов»</a:t>
            </a:r>
            <a:endParaRPr lang="ru-RU" sz="11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4DCD2F6-3FF7-458C-98AB-EB298D414C0C}"/>
              </a:ext>
            </a:extLst>
          </p:cNvPr>
          <p:cNvSpPr txBox="1"/>
          <p:nvPr/>
        </p:nvSpPr>
        <p:spPr>
          <a:xfrm>
            <a:off x="82445" y="2620936"/>
            <a:ext cx="385332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отдельное мероприятие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«Обеспечение деятельности Муниципального казенного учреждения «Центр технического обслуживания»</a:t>
            </a:r>
            <a:endParaRPr lang="ru-RU" sz="11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2FD180-7CBD-4389-AFB0-C4BDCD410567}"/>
              </a:ext>
            </a:extLst>
          </p:cNvPr>
          <p:cNvSpPr txBox="1"/>
          <p:nvPr/>
        </p:nvSpPr>
        <p:spPr>
          <a:xfrm>
            <a:off x="412251" y="2024591"/>
            <a:ext cx="385713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отдельное мероприятие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«Организация и проведение независимой оценки качества условий оказания услуг муниципальными учреждениями культуры»</a:t>
            </a:r>
            <a:endParaRPr lang="ru-RU" sz="1100" dirty="0"/>
          </a:p>
        </p:txBody>
      </p:sp>
      <p:graphicFrame>
        <p:nvGraphicFramePr>
          <p:cNvPr id="31" name="Диаграмма 30">
            <a:extLst>
              <a:ext uri="{FF2B5EF4-FFF2-40B4-BE49-F238E27FC236}">
                <a16:creationId xmlns:a16="http://schemas.microsoft.com/office/drawing/2014/main" id="{2B01E849-7D53-4B38-9094-330B66254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9034490"/>
              </p:ext>
            </p:extLst>
          </p:nvPr>
        </p:nvGraphicFramePr>
        <p:xfrm>
          <a:off x="3312481" y="2861481"/>
          <a:ext cx="1913816" cy="124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65A0978-96AA-4429-A9A5-F812D820B8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857047"/>
              </p:ext>
            </p:extLst>
          </p:nvPr>
        </p:nvGraphicFramePr>
        <p:xfrm>
          <a:off x="266700" y="4758458"/>
          <a:ext cx="4795837" cy="188392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91382">
                  <a:extLst>
                    <a:ext uri="{9D8B030D-6E8A-4147-A177-3AD203B41FA5}">
                      <a16:colId xmlns:a16="http://schemas.microsoft.com/office/drawing/2014/main" val="235662704"/>
                    </a:ext>
                  </a:extLst>
                </a:gridCol>
                <a:gridCol w="4104455">
                  <a:extLst>
                    <a:ext uri="{9D8B030D-6E8A-4147-A177-3AD203B41FA5}">
                      <a16:colId xmlns:a16="http://schemas.microsoft.com/office/drawing/2014/main" val="3564750023"/>
                    </a:ext>
                  </a:extLst>
                </a:gridCol>
              </a:tblGrid>
              <a:tr h="6549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 в учреждениях культуры МБУК «Централизованная клубная система Ачинского района» будут предоставлены более 120 000 посетителей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24060886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в учреждении дополнительного образования  МБУДО «Детская школа искусств Ачинского района» получат  более 120  учащихся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925210462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18,6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в учреждении культуры МБУК « Центральная районная библиотека» получат более 100 000 посетителей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1087567373"/>
                  </a:ext>
                </a:extLst>
              </a:tr>
              <a:tr h="3730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архива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2973536005"/>
                  </a:ext>
                </a:extLst>
              </a:tr>
            </a:tbl>
          </a:graphicData>
        </a:graphic>
      </p:graphicFrame>
      <p:pic>
        <p:nvPicPr>
          <p:cNvPr id="8204" name="Picture 12" descr="Районный дом культуры «Строитель» | Главная">
            <a:extLst>
              <a:ext uri="{FF2B5EF4-FFF2-40B4-BE49-F238E27FC236}">
                <a16:creationId xmlns:a16="http://schemas.microsoft.com/office/drawing/2014/main" id="{FF008B1B-D0E5-4F51-AE84-6A8B952A7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32" y="762365"/>
            <a:ext cx="1870273" cy="138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30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B4F8C2-6916-4448-A2B3-3CF9BB486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pic>
        <p:nvPicPr>
          <p:cNvPr id="6160" name="Picture 16" descr="Спорт! Спорт! Спорт! / Публикации / Сегодняшняя газета">
            <a:extLst>
              <a:ext uri="{FF2B5EF4-FFF2-40B4-BE49-F238E27FC236}">
                <a16:creationId xmlns:a16="http://schemas.microsoft.com/office/drawing/2014/main" id="{E8AC6C4B-A907-4E1D-A2A9-B88FEE84D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0564"/>
            <a:ext cx="5329237" cy="210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164684" y="396255"/>
            <a:ext cx="4999870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«Развитие физической культуры</a:t>
            </a:r>
          </a:p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спорта»</a:t>
            </a:r>
          </a:p>
        </p:txBody>
      </p:sp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37107"/>
              </p:ext>
            </p:extLst>
          </p:nvPr>
        </p:nvGraphicFramePr>
        <p:xfrm>
          <a:off x="305290" y="3386334"/>
          <a:ext cx="4718655" cy="2959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18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940">
                <a:tc>
                  <a:txBody>
                    <a:bodyPr/>
                    <a:lstStyle/>
                    <a:p>
                      <a:pPr marL="0" marR="0" indent="0" algn="ctr" defTabSz="776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 </a:t>
                      </a:r>
                    </a:p>
                  </a:txBody>
                  <a:tcPr marL="71056" marR="71056" marT="37807" marB="378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44723" y="2098726"/>
            <a:ext cx="3416157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 </a:t>
            </a:r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создание доступных условий для занятий населения Ачинского района различных возрастных, профессиональных и социальных групп физической культурой и спортом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83427" y="1072337"/>
            <a:ext cx="3218971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Развитие массовой физической культуры </a:t>
            </a: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и спорта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01042" y="1760021"/>
            <a:ext cx="3218970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Развитие системы подготовки спортивного резерва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601245" y="2118345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E440B82-9962-4F70-A9E1-C0ABD580F460}"/>
              </a:ext>
            </a:extLst>
          </p:cNvPr>
          <p:cNvSpPr txBox="1"/>
          <p:nvPr/>
        </p:nvSpPr>
        <p:spPr>
          <a:xfrm>
            <a:off x="11885" y="2835492"/>
            <a:ext cx="318335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формирование цельной системы подготовки спортивного резерва</a:t>
            </a:r>
            <a:endParaRPr lang="ru-RU" sz="1100" dirty="0"/>
          </a:p>
        </p:txBody>
      </p:sp>
      <p:pic>
        <p:nvPicPr>
          <p:cNvPr id="6146" name="Picture 2" descr="Нескучный русский: «О спорт, ты – мир!»">
            <a:extLst>
              <a:ext uri="{FF2B5EF4-FFF2-40B4-BE49-F238E27FC236}">
                <a16:creationId xmlns:a16="http://schemas.microsoft.com/office/drawing/2014/main" id="{8B49A66E-EE92-4E38-8311-9C82BDDBC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324" y="963820"/>
            <a:ext cx="1921099" cy="104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FB96975-E4C4-4A55-B28F-0E1B37DA7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174751"/>
              </p:ext>
            </p:extLst>
          </p:nvPr>
        </p:nvGraphicFramePr>
        <p:xfrm>
          <a:off x="432371" y="3855932"/>
          <a:ext cx="4470027" cy="1654492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006496">
                  <a:extLst>
                    <a:ext uri="{9D8B030D-6E8A-4147-A177-3AD203B41FA5}">
                      <a16:colId xmlns:a16="http://schemas.microsoft.com/office/drawing/2014/main" val="479196089"/>
                    </a:ext>
                  </a:extLst>
                </a:gridCol>
                <a:gridCol w="3463531">
                  <a:extLst>
                    <a:ext uri="{9D8B030D-6E8A-4147-A177-3AD203B41FA5}">
                      <a16:colId xmlns:a16="http://schemas.microsoft.com/office/drawing/2014/main" val="1483462252"/>
                    </a:ext>
                  </a:extLst>
                </a:gridCol>
              </a:tblGrid>
              <a:tr h="58797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услугами в учреждении спортивной направленности МБУ «СШ Ачинского района» воспользуются  более 450 посетителей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606044338"/>
                  </a:ext>
                </a:extLst>
              </a:tr>
              <a:tr h="41684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6,4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в учреждениях спортивной направленности по месту жительства получат 700 детей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097662540"/>
                  </a:ext>
                </a:extLst>
              </a:tr>
              <a:tr h="64967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организацию и проведение спортивно-массовых мероприятий на территории Ачинского района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1510368"/>
                  </a:ext>
                </a:extLst>
              </a:tr>
            </a:tbl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884FD759-B618-49D2-B796-5F637C0C3D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1345723"/>
              </p:ext>
            </p:extLst>
          </p:nvPr>
        </p:nvGraphicFramePr>
        <p:xfrm>
          <a:off x="3364122" y="2124209"/>
          <a:ext cx="1913816" cy="124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02352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83ABA5-2587-4341-A7AE-2748AD24E8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712" y="-1"/>
            <a:ext cx="5329238" cy="7561263"/>
          </a:xfrm>
          <a:prstGeom prst="rect">
            <a:avLst/>
          </a:prstGeom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31833" y="366143"/>
            <a:ext cx="5329237" cy="835879"/>
          </a:xfrm>
          <a:prstGeom prst="rect">
            <a:avLst/>
          </a:prstGeom>
        </p:spPr>
        <p:txBody>
          <a:bodyPr vert="horz" lIns="75975" tIns="37987" rIns="75975" bIns="37987" rtlCol="0" anchor="ctr"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Основные показатели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социально-экономического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развития Ачинского района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64619" y="2165590"/>
            <a:ext cx="2432667" cy="721272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</a:t>
            </a:r>
          </a:p>
          <a:p>
            <a:pPr algn="ctr"/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14 170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3008" y="1488276"/>
            <a:ext cx="4755454" cy="459661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ИНФОРМАЦИЯ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7322" y="2201956"/>
            <a:ext cx="2173965" cy="936715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ПЛОЩАДЬ ТЕРРИТОРИИ</a:t>
            </a:r>
          </a:p>
          <a:p>
            <a:pPr algn="ctr"/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2525,9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ru-RU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6EFB9C86-65BA-43F1-ACE1-41BE102BB9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148963"/>
              </p:ext>
            </p:extLst>
          </p:nvPr>
        </p:nvGraphicFramePr>
        <p:xfrm>
          <a:off x="177322" y="3356324"/>
          <a:ext cx="5038260" cy="3424311"/>
        </p:xfrm>
        <a:graphic>
          <a:graphicData uri="http://schemas.openxmlformats.org/drawingml/2006/table">
            <a:tbl>
              <a:tblPr firstRow="1" bandRow="1"/>
              <a:tblGrid>
                <a:gridCol w="2216243">
                  <a:extLst>
                    <a:ext uri="{9D8B030D-6E8A-4147-A177-3AD203B41FA5}">
                      <a16:colId xmlns:a16="http://schemas.microsoft.com/office/drawing/2014/main" val="1884651497"/>
                    </a:ext>
                  </a:extLst>
                </a:gridCol>
                <a:gridCol w="736085">
                  <a:extLst>
                    <a:ext uri="{9D8B030D-6E8A-4147-A177-3AD203B41FA5}">
                      <a16:colId xmlns:a16="http://schemas.microsoft.com/office/drawing/2014/main" val="36290848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3644807529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3631841253"/>
                    </a:ext>
                  </a:extLst>
                </a:gridCol>
                <a:gridCol w="789788">
                  <a:extLst>
                    <a:ext uri="{9D8B030D-6E8A-4147-A177-3AD203B41FA5}">
                      <a16:colId xmlns:a16="http://schemas.microsoft.com/office/drawing/2014/main" val="1948473752"/>
                    </a:ext>
                  </a:extLst>
                </a:gridCol>
              </a:tblGrid>
              <a:tr h="37440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2021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20619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721530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(среднегодовая),чел</a:t>
                      </a:r>
                    </a:p>
                  </a:txBody>
                  <a:tcPr marL="857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096148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отгруженных товаров собственного производства, тыс. руб.</a:t>
                      </a:r>
                    </a:p>
                  </a:txBody>
                  <a:tcPr marL="857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542595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543680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545855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9195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субъектов малого и среднего предпринимательства на 10 тыс. чел населения, ед.</a:t>
                      </a:r>
                    </a:p>
                  </a:txBody>
                  <a:tcPr marL="857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7092760"/>
                  </a:ext>
                </a:extLst>
              </a:tr>
              <a:tr h="95250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 в расчете на 1 человека населения, руб.</a:t>
                      </a:r>
                    </a:p>
                  </a:txBody>
                  <a:tcPr marL="857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20396,02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22222,44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23206,5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25320,65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129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CEA8A46-4997-45F5-975D-71F71AAAA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CF746C-1D70-4458-B8D9-0FED55E9E08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8975" y="5344176"/>
            <a:ext cx="5338213" cy="2217087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825231"/>
              </p:ext>
            </p:extLst>
          </p:nvPr>
        </p:nvGraphicFramePr>
        <p:xfrm>
          <a:off x="423840" y="3678638"/>
          <a:ext cx="4472581" cy="3557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2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57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6955" y="114940"/>
            <a:ext cx="5211258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               «Молодежь Ачинского района в </a:t>
            </a: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XXI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веке»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90365" y="2031971"/>
            <a:ext cx="3447848" cy="936715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Создание условий для развития потенциала молодежи и его реализации в интересах развития Ачинского района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13877" y="745023"/>
            <a:ext cx="3024336" cy="721272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endParaRPr lang="ru-RU" sz="8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Вовлечение молодёжи Ачинского района в социальную практику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139167" y="1525021"/>
            <a:ext cx="2775534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Обеспечение жильем молодых семей в Ачинском районе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7296" y="2431195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  <p:sp>
        <p:nvSpPr>
          <p:cNvPr id="3" name="Прямоугольник: скругленные противолежащие углы 2">
            <a:extLst>
              <a:ext uri="{FF2B5EF4-FFF2-40B4-BE49-F238E27FC236}">
                <a16:creationId xmlns:a16="http://schemas.microsoft.com/office/drawing/2014/main" id="{96A8F392-3B5C-4FC9-B305-185520AC9952}"/>
              </a:ext>
            </a:extLst>
          </p:cNvPr>
          <p:cNvSpPr/>
          <p:nvPr/>
        </p:nvSpPr>
        <p:spPr>
          <a:xfrm>
            <a:off x="-1439837" y="1117930"/>
            <a:ext cx="914400" cy="9144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07A684F-BD36-4DB4-859E-51DF304CCF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8194668"/>
              </p:ext>
            </p:extLst>
          </p:nvPr>
        </p:nvGraphicFramePr>
        <p:xfrm>
          <a:off x="-10883" y="2522664"/>
          <a:ext cx="1775231" cy="1090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316" name="Picture 4" descr="Молодежь. Культура. Спорт.">
            <a:extLst>
              <a:ext uri="{FF2B5EF4-FFF2-40B4-BE49-F238E27FC236}">
                <a16:creationId xmlns:a16="http://schemas.microsoft.com/office/drawing/2014/main" id="{6A142B88-5375-45DB-8FB7-041702F0D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25" y="2633530"/>
            <a:ext cx="2439736" cy="115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Областная акция &quot;Молодежь! Кликни ЗОЖ!&quot; - БСМП Гродно">
            <a:extLst>
              <a:ext uri="{FF2B5EF4-FFF2-40B4-BE49-F238E27FC236}">
                <a16:creationId xmlns:a16="http://schemas.microsoft.com/office/drawing/2014/main" id="{31CE4BCB-CF35-405F-9B62-DD4E3ED39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4" y="686612"/>
            <a:ext cx="2170465" cy="147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9876D4D-AE3F-4674-A413-8727AA6950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847137"/>
              </p:ext>
            </p:extLst>
          </p:nvPr>
        </p:nvGraphicFramePr>
        <p:xfrm>
          <a:off x="316998" y="4086357"/>
          <a:ext cx="4686264" cy="161159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84201">
                  <a:extLst>
                    <a:ext uri="{9D8B030D-6E8A-4147-A177-3AD203B41FA5}">
                      <a16:colId xmlns:a16="http://schemas.microsoft.com/office/drawing/2014/main" val="2348090922"/>
                    </a:ext>
                  </a:extLst>
                </a:gridCol>
                <a:gridCol w="3802063">
                  <a:extLst>
                    <a:ext uri="{9D8B030D-6E8A-4147-A177-3AD203B41FA5}">
                      <a16:colId xmlns:a16="http://schemas.microsoft.com/office/drawing/2014/main" val="62028552"/>
                    </a:ext>
                  </a:extLst>
                </a:gridCol>
              </a:tblGrid>
              <a:tr h="75091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1,1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предоставление социальных выплат молодым семьям на приобретение (строительство) жилья с последующим дополнительным привлечением средств из краевого и федерального бюджетов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5454168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4,2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предоставление субсидии  МБУ МЦ «Навигатор» на выполнение муниципального задания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4583085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0,5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поддержка деятельности МБУ МЦ «Навигатор» 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8344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847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F1B34CC-66AF-4595-A4E2-BF959608A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pic>
        <p:nvPicPr>
          <p:cNvPr id="1028" name="Picture 4" descr="Развитие и поддержка малого и среднего бизнеса в регионе">
            <a:extLst>
              <a:ext uri="{FF2B5EF4-FFF2-40B4-BE49-F238E27FC236}">
                <a16:creationId xmlns:a16="http://schemas.microsoft.com/office/drawing/2014/main" id="{DD1244C9-BC83-4F2C-B94B-16049753D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3892"/>
            <a:ext cx="5329237" cy="289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64684" y="219240"/>
            <a:ext cx="4999870" cy="91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lvl="0" algn="ctr">
              <a:lnSpc>
                <a:spcPts val="1565"/>
              </a:lnSpc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      «Создание благоприятных условий развития малого и среднего предпринимательства»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098619"/>
              </p:ext>
            </p:extLst>
          </p:nvPr>
        </p:nvGraphicFramePr>
        <p:xfrm>
          <a:off x="465421" y="3689739"/>
          <a:ext cx="4464495" cy="2885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64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5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922960" y="1918082"/>
            <a:ext cx="3220876" cy="169435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370"/>
              </a:lnSpc>
            </a:pPr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ЦЕЛЬ: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благоприятных условий для устойчивого функционирования и развития малого и среднего предпринимательства на территории Ачинского  района, 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также создание условий, способствующих развитию социально ориентированных некоммерческих организаций, гражданских инициатив, поддержка активных граждан, общественных объединений, действующих на территории Ачинского района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44155" y="1161107"/>
            <a:ext cx="3528776" cy="603291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978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ПОДПРОГРАММА: </a:t>
            </a:r>
          </a:p>
          <a:p>
            <a:pPr>
              <a:lnSpc>
                <a:spcPts val="978"/>
              </a:lnSpc>
            </a:pPr>
            <a:endParaRPr lang="ru-RU" sz="1100" b="1" dirty="0">
              <a:solidFill>
                <a:srgbClr val="0000FF"/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>
              <a:lnSpc>
                <a:spcPts val="978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азвитие  малого  и  среднего предпринимательства </a:t>
            </a:r>
          </a:p>
          <a:p>
            <a:pPr>
              <a:lnSpc>
                <a:spcPts val="978"/>
              </a:lnSpc>
            </a:pP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Ачинского района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44841" y="2349569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id="{CA5C45D1-170B-4928-9833-D89154582CE9}"/>
              </a:ext>
            </a:extLst>
          </p:cNvPr>
          <p:cNvSpPr/>
          <p:nvPr/>
        </p:nvSpPr>
        <p:spPr>
          <a:xfrm>
            <a:off x="-1439837" y="2535226"/>
            <a:ext cx="1060704" cy="914400"/>
          </a:xfrm>
          <a:prstGeom prst="hexag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0" name="Таблица 49">
            <a:extLst>
              <a:ext uri="{FF2B5EF4-FFF2-40B4-BE49-F238E27FC236}">
                <a16:creationId xmlns:a16="http://schemas.microsoft.com/office/drawing/2014/main" id="{9A3BD323-C2A3-4250-B0F4-4AED38178C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832430"/>
              </p:ext>
            </p:extLst>
          </p:nvPr>
        </p:nvGraphicFramePr>
        <p:xfrm>
          <a:off x="454819" y="4102651"/>
          <a:ext cx="4419600" cy="41688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774027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3645573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4168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финансовая поддержка субъектов малого и среднего предпринимательства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</a:tbl>
          </a:graphicData>
        </a:graphic>
      </p:graphicFrame>
      <p:graphicFrame>
        <p:nvGraphicFramePr>
          <p:cNvPr id="56" name="Диаграмма 55">
            <a:extLst>
              <a:ext uri="{FF2B5EF4-FFF2-40B4-BE49-F238E27FC236}">
                <a16:creationId xmlns:a16="http://schemas.microsoft.com/office/drawing/2014/main" id="{6375F975-A469-4602-AD33-56F76D9B93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5360581"/>
              </p:ext>
            </p:extLst>
          </p:nvPr>
        </p:nvGraphicFramePr>
        <p:xfrm>
          <a:off x="-41823" y="2399519"/>
          <a:ext cx="1985978" cy="1135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6" name="Picture 2" descr="ФИНАНСОВАЯ ПОДДЕРЖКА СУБЪЕКТОВ МАЛОГО И СРЕДНЕГО ПРЕДПРИНИМАТЕЛЬСТВА АО  «КОРПОРАЦИЯ «МСП» В 2018 ГОДУ - Объявления - Новости, объявления, события -  Омсукчанский городской округ">
            <a:extLst>
              <a:ext uri="{FF2B5EF4-FFF2-40B4-BE49-F238E27FC236}">
                <a16:creationId xmlns:a16="http://schemas.microsoft.com/office/drawing/2014/main" id="{518706FD-F247-403D-893B-4211EB7CC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8861" y="611286"/>
            <a:ext cx="3327915" cy="187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64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DCB973-2944-4B66-A967-45CACB6C9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1F4BF4-4CAA-4D82-B74F-89EEDDE002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8296" y="3322400"/>
            <a:ext cx="1037863" cy="13827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024AD12-5C6A-47BF-9E11-E4A7892F3D0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0443" y="5883180"/>
            <a:ext cx="3384376" cy="1530209"/>
          </a:xfrm>
          <a:prstGeom prst="rect">
            <a:avLst/>
          </a:prstGeom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289288"/>
              </p:ext>
            </p:extLst>
          </p:nvPr>
        </p:nvGraphicFramePr>
        <p:xfrm>
          <a:off x="924687" y="4125328"/>
          <a:ext cx="3266953" cy="2737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66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64684" y="268356"/>
            <a:ext cx="4999870" cy="631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«Развитие транспортной системы»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793" y="3284368"/>
            <a:ext cx="3552016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транспортной инфраструктуры района с повышением уровня её безопасности, доступности и качества транспортных услуг для населения 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38562" y="905337"/>
            <a:ext cx="3915341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ПОДПРОГРАММА: </a:t>
            </a:r>
          </a:p>
          <a:p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сохранности и модернизация автомобильных дорог Ачинского района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Вакансия Мастер по Содержанию автомобильных дорог в Благовещенске | Работа  | Авито">
            <a:extLst>
              <a:ext uri="{FF2B5EF4-FFF2-40B4-BE49-F238E27FC236}">
                <a16:creationId xmlns:a16="http://schemas.microsoft.com/office/drawing/2014/main" id="{FDC84BA2-0150-47CD-AB8F-F6DA34A06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00" y="816865"/>
            <a:ext cx="1579974" cy="132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4FFC9C9-8B57-4809-B679-08FEB1087908}"/>
              </a:ext>
            </a:extLst>
          </p:cNvPr>
          <p:cNvSpPr txBox="1"/>
          <p:nvPr/>
        </p:nvSpPr>
        <p:spPr>
          <a:xfrm>
            <a:off x="1724531" y="1677801"/>
            <a:ext cx="367273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Повышение безопасности дорожного движения в Ачинском районе</a:t>
            </a:r>
            <a:endParaRPr lang="ru-RU" sz="11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6DC4A18-563F-488B-9F98-307CD17B0391}"/>
              </a:ext>
            </a:extLst>
          </p:cNvPr>
          <p:cNvSpPr txBox="1"/>
          <p:nvPr/>
        </p:nvSpPr>
        <p:spPr>
          <a:xfrm>
            <a:off x="204977" y="2224617"/>
            <a:ext cx="3319934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отдельное мероприятие: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«Выплата субсидий из районного бюджета на компенсацию расходов организациям пассажирского транспорта, осуществляющим перевозки пассажиров по пригородным и междугородным маршрутам» </a:t>
            </a:r>
            <a:endParaRPr lang="ru-RU" sz="11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D191702-D0F1-4591-A518-42FC1D18A4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079748"/>
              </p:ext>
            </p:extLst>
          </p:nvPr>
        </p:nvGraphicFramePr>
        <p:xfrm>
          <a:off x="348363" y="4582956"/>
          <a:ext cx="4419600" cy="111633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774027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3645573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6395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22,6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субсидий на компенсацию расходов организациям пассажирского транспорта, осуществляющим перевозки пассажиров по пригородным и междугородным маршрутам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и текущие ремонты улично-дорожной сети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74988356"/>
                  </a:ext>
                </a:extLst>
              </a:tr>
            </a:tbl>
          </a:graphicData>
        </a:graphic>
      </p:graphicFrame>
      <p:graphicFrame>
        <p:nvGraphicFramePr>
          <p:cNvPr id="27" name="Диаграмма 26">
            <a:extLst>
              <a:ext uri="{FF2B5EF4-FFF2-40B4-BE49-F238E27FC236}">
                <a16:creationId xmlns:a16="http://schemas.microsoft.com/office/drawing/2014/main" id="{9D12E484-CB07-4426-93A8-C17C900B7B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1790342"/>
              </p:ext>
            </p:extLst>
          </p:nvPr>
        </p:nvGraphicFramePr>
        <p:xfrm>
          <a:off x="3250701" y="1984280"/>
          <a:ext cx="1936025" cy="1321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B93BD6C4-7A9C-4E37-801B-107B103A4812}"/>
              </a:ext>
            </a:extLst>
          </p:cNvPr>
          <p:cNvSpPr txBox="1"/>
          <p:nvPr/>
        </p:nvSpPr>
        <p:spPr>
          <a:xfrm>
            <a:off x="3560896" y="1967366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</p:spTree>
    <p:extLst>
      <p:ext uri="{BB962C8B-B14F-4D97-AF65-F5344CB8AC3E}">
        <p14:creationId xmlns:p14="http://schemas.microsoft.com/office/powerpoint/2010/main" val="145392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5E2BD2-782A-4917-9A49-AB51740556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79FD05-3D34-47CE-BFF9-9724D2DD22A5}"/>
              </a:ext>
            </a:extLst>
          </p:cNvPr>
          <p:cNvSpPr txBox="1"/>
          <p:nvPr/>
        </p:nvSpPr>
        <p:spPr>
          <a:xfrm>
            <a:off x="0" y="72130"/>
            <a:ext cx="53292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/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сельского хозяйства и регулирование рынков сельскохозяйственной продукции </a:t>
            </a:r>
          </a:p>
          <a:p>
            <a:pPr algn="ctr"/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Ачинском районе»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F58FE6-76BB-406F-B5DB-1A8F5494909A}"/>
              </a:ext>
            </a:extLst>
          </p:cNvPr>
          <p:cNvSpPr txBox="1"/>
          <p:nvPr/>
        </p:nvSpPr>
        <p:spPr>
          <a:xfrm>
            <a:off x="81040" y="2183018"/>
            <a:ext cx="1553930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4E867524-F7B5-4382-8AE7-5E5A907A74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9895418"/>
              </p:ext>
            </p:extLst>
          </p:nvPr>
        </p:nvGraphicFramePr>
        <p:xfrm>
          <a:off x="-162796" y="2286879"/>
          <a:ext cx="1893467" cy="1051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70051DD-7C40-4FF1-9168-D9D5A8838D3A}"/>
              </a:ext>
            </a:extLst>
          </p:cNvPr>
          <p:cNvSpPr txBox="1"/>
          <p:nvPr/>
        </p:nvSpPr>
        <p:spPr>
          <a:xfrm>
            <a:off x="1507222" y="1231116"/>
            <a:ext cx="3822015" cy="405801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ПОДПРОГРАММА: </a:t>
            </a:r>
          </a:p>
          <a:p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Устойчивое развитие сельских территорий Ачинского района</a:t>
            </a:r>
            <a:endParaRPr lang="ru-RU" sz="105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E1098-BB52-482B-91B9-F1A63579569B}"/>
              </a:ext>
            </a:extLst>
          </p:cNvPr>
          <p:cNvSpPr txBox="1"/>
          <p:nvPr/>
        </p:nvSpPr>
        <p:spPr>
          <a:xfrm>
            <a:off x="1505413" y="1604361"/>
            <a:ext cx="367948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малых форм хозяйствования в Ачинском районе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357ADF-34DA-4A2E-BE66-B042CD64C67E}"/>
              </a:ext>
            </a:extLst>
          </p:cNvPr>
          <p:cNvSpPr txBox="1"/>
          <p:nvPr/>
        </p:nvSpPr>
        <p:spPr>
          <a:xfrm>
            <a:off x="1507223" y="1812650"/>
            <a:ext cx="326345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реализации муниципальной программы Ачинского района</a:t>
            </a:r>
            <a:endParaRPr lang="ru-RU" sz="105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42BA11-CF56-4BE0-89A9-1EFE626AF3CB}"/>
              </a:ext>
            </a:extLst>
          </p:cNvPr>
          <p:cNvSpPr txBox="1"/>
          <p:nvPr/>
        </p:nvSpPr>
        <p:spPr>
          <a:xfrm>
            <a:off x="1486835" y="2175083"/>
            <a:ext cx="334992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подотрасли растениеводства, сохранение и восстановление плодородия почв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9AED25-A60E-4D04-ABFE-023A7BC15F18}"/>
              </a:ext>
            </a:extLst>
          </p:cNvPr>
          <p:cNvSpPr txBox="1"/>
          <p:nvPr/>
        </p:nvSpPr>
        <p:spPr>
          <a:xfrm>
            <a:off x="1486835" y="2555480"/>
            <a:ext cx="334992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Техническая и технологическая модернизация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A0B06F-F441-4D25-B8CD-BFE1213EDB6A}"/>
              </a:ext>
            </a:extLst>
          </p:cNvPr>
          <p:cNvSpPr txBox="1"/>
          <p:nvPr/>
        </p:nvSpPr>
        <p:spPr>
          <a:xfrm>
            <a:off x="1486835" y="2810620"/>
            <a:ext cx="3806887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Отдельное мероприятие: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проведения мероприятия по отлову, учёту, содержанию и иному обращению с безнадзорными животными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C2A85B-73A4-4038-BB36-89B7764B8730}"/>
              </a:ext>
            </a:extLst>
          </p:cNvPr>
          <p:cNvSpPr txBox="1"/>
          <p:nvPr/>
        </p:nvSpPr>
        <p:spPr>
          <a:xfrm>
            <a:off x="57844" y="3375193"/>
            <a:ext cx="207952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r>
              <a:rPr lang="ru-RU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благоприятных социально-экономических условий для выполнения сельскими поселениями их производственных и социальных функций, повышение занятости, уровня и качества жизни граждан, проживающих в сельской местности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0A4E49-C0BD-45D8-BE76-738380283D62}"/>
              </a:ext>
            </a:extLst>
          </p:cNvPr>
          <p:cNvSpPr txBox="1"/>
          <p:nvPr/>
        </p:nvSpPr>
        <p:spPr>
          <a:xfrm>
            <a:off x="46759" y="4949927"/>
            <a:ext cx="21656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Поддержка и дальнейшее развитие малых форм хозяйствования на селе и повышения уровня доходов сельского населения в Ачинском районе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5E95F4-23E2-4312-AC0D-91483B50A971}"/>
              </a:ext>
            </a:extLst>
          </p:cNvPr>
          <p:cNvSpPr txBox="1"/>
          <p:nvPr/>
        </p:nvSpPr>
        <p:spPr>
          <a:xfrm>
            <a:off x="46759" y="5929137"/>
            <a:ext cx="217385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Рост производства и увеличение урожайности продукции растениеводства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846372-9B3A-412B-93D1-D23A7F128057}"/>
              </a:ext>
            </a:extLst>
          </p:cNvPr>
          <p:cNvSpPr txBox="1"/>
          <p:nvPr/>
        </p:nvSpPr>
        <p:spPr>
          <a:xfrm>
            <a:off x="46759" y="6471557"/>
            <a:ext cx="2270704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роста производства и повышение конкурентоспособности продукции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животноводства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 счёт технической и технологической модернизации производства</a:t>
            </a:r>
            <a:endParaRPr lang="ru-RU" dirty="0"/>
          </a:p>
        </p:txBody>
      </p:sp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id="{E2F34970-76F8-4C8D-80B1-868C21A26B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203043"/>
              </p:ext>
            </p:extLst>
          </p:nvPr>
        </p:nvGraphicFramePr>
        <p:xfrm>
          <a:off x="2399195" y="3415702"/>
          <a:ext cx="2803604" cy="2737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03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59ED6DEF-7CDE-4D8C-8D97-96FB23A7B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439085"/>
              </p:ext>
            </p:extLst>
          </p:nvPr>
        </p:nvGraphicFramePr>
        <p:xfrm>
          <a:off x="2086914" y="3834183"/>
          <a:ext cx="3206808" cy="981133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561625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2645183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5741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вопросов по поддержке сельского хозяйства на территории района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  <a:tr h="4069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отлов и содержание бездомных животных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74988356"/>
                  </a:ext>
                </a:extLst>
              </a:tr>
            </a:tbl>
          </a:graphicData>
        </a:graphic>
      </p:graphicFrame>
      <p:pic>
        <p:nvPicPr>
          <p:cNvPr id="20" name="Picture 2" descr="Зачем нужна цифровизация АПК? | Мясные технологии | Новости отрасли">
            <a:extLst>
              <a:ext uri="{FF2B5EF4-FFF2-40B4-BE49-F238E27FC236}">
                <a16:creationId xmlns:a16="http://schemas.microsoft.com/office/drawing/2014/main" id="{1B890083-8705-4125-94EB-8339C1BF6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837" y="5094329"/>
            <a:ext cx="3024962" cy="201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В Ачинском районе успешно завершена уборочная кампания » ИА Запад24">
            <a:extLst>
              <a:ext uri="{FF2B5EF4-FFF2-40B4-BE49-F238E27FC236}">
                <a16:creationId xmlns:a16="http://schemas.microsoft.com/office/drawing/2014/main" id="{19EF6A4F-A7BD-4B85-A589-BDACCE5F0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39" y="1084709"/>
            <a:ext cx="1342496" cy="100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8730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F4AA9A-95C5-46DE-B7F7-32097BFC2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pic>
        <p:nvPicPr>
          <p:cNvPr id="8196" name="Picture 4" descr="Управление муниципальным имуществом Николаевского муниципального района -  Программы - Деятельность - Официальный сайт администрации Николаевского  муниципального района">
            <a:extLst>
              <a:ext uri="{FF2B5EF4-FFF2-40B4-BE49-F238E27FC236}">
                <a16:creationId xmlns:a16="http://schemas.microsoft.com/office/drawing/2014/main" id="{049DF4C7-6C77-418D-B155-EBC14E188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536" y="2953680"/>
            <a:ext cx="2140603" cy="123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Оформление земельного участка под жилым домом в собственность - 2020">
            <a:extLst>
              <a:ext uri="{FF2B5EF4-FFF2-40B4-BE49-F238E27FC236}">
                <a16:creationId xmlns:a16="http://schemas.microsoft.com/office/drawing/2014/main" id="{3766C310-3CC8-4F18-8C8D-1CA3DCF01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33" y="6161409"/>
            <a:ext cx="4381771" cy="140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662" y="158477"/>
            <a:ext cx="5329238" cy="631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«Управление муниципальным имуществом»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401033"/>
              </p:ext>
            </p:extLst>
          </p:nvPr>
        </p:nvGraphicFramePr>
        <p:xfrm>
          <a:off x="-211687" y="3503818"/>
          <a:ext cx="3790523" cy="3636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0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3691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904629" y="2182276"/>
            <a:ext cx="3348415" cy="1013659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Управление муниципальным имуществом, земельными участками, необходимыми для выполнения функций органами местного самоуправления, отчуждение муниципального имущества, востребованного в коммерческом обороте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01357" y="852379"/>
            <a:ext cx="2990290" cy="582772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pPr>
              <a:lnSpc>
                <a:spcPts val="1174"/>
              </a:lnSpc>
            </a:pPr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Управление муниципальным имуществом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66443" y="1445509"/>
            <a:ext cx="3348415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Управление и распоряжение земельными ресурсами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www.ipatovo.org/images/fin_progr_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2718" y="927305"/>
            <a:ext cx="1579740" cy="1015692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196895" y="2068558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584499" y="1866341"/>
            <a:ext cx="3100351" cy="259607"/>
          </a:xfrm>
          <a:prstGeom prst="rect">
            <a:avLst/>
          </a:prstGeom>
        </p:spPr>
        <p:txBody>
          <a:bodyPr wrap="square" lIns="89456" tIns="44728" rIns="89456" bIns="44728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Управление реализацией программы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F98621F-5E91-479D-A433-1DA43F564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511980"/>
              </p:ext>
            </p:extLst>
          </p:nvPr>
        </p:nvGraphicFramePr>
        <p:xfrm>
          <a:off x="321740" y="4184892"/>
          <a:ext cx="4723081" cy="195701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919852">
                  <a:extLst>
                    <a:ext uri="{9D8B030D-6E8A-4147-A177-3AD203B41FA5}">
                      <a16:colId xmlns:a16="http://schemas.microsoft.com/office/drawing/2014/main" val="654119278"/>
                    </a:ext>
                  </a:extLst>
                </a:gridCol>
                <a:gridCol w="3803229">
                  <a:extLst>
                    <a:ext uri="{9D8B030D-6E8A-4147-A177-3AD203B41FA5}">
                      <a16:colId xmlns:a16="http://schemas.microsoft.com/office/drawing/2014/main" val="2676032899"/>
                    </a:ext>
                  </a:extLst>
                </a:gridCol>
              </a:tblGrid>
              <a:tr h="37149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и обслуживание казны района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86624368"/>
                  </a:ext>
                </a:extLst>
              </a:tr>
              <a:tr h="68980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полномочий поселений в сфере установленных функций органов местного самоуправления поселений, переданных на уровень муниципального района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76072836"/>
                  </a:ext>
                </a:extLst>
              </a:tr>
              <a:tr h="3826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и распоряжение имуществом (за исключением земельных участков)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961877437"/>
                  </a:ext>
                </a:extLst>
              </a:tr>
              <a:tr h="4580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и распоряжение земельными ресурсами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133008760"/>
                  </a:ext>
                </a:extLst>
              </a:tr>
            </a:tbl>
          </a:graphicData>
        </a:graphic>
      </p:graphicFrame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CA242127-6DCA-4BA6-91D2-DB8FCB9848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7009267"/>
              </p:ext>
            </p:extLst>
          </p:nvPr>
        </p:nvGraphicFramePr>
        <p:xfrm>
          <a:off x="0" y="2182276"/>
          <a:ext cx="1985978" cy="1135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401855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02F415F-1246-4A36-860D-B1CD9A49A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63" y="-3540"/>
            <a:ext cx="5329238" cy="7561263"/>
          </a:xfrm>
          <a:prstGeom prst="rect">
            <a:avLst/>
          </a:prstGeom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520003"/>
              </p:ext>
            </p:extLst>
          </p:nvPr>
        </p:nvGraphicFramePr>
        <p:xfrm>
          <a:off x="517685" y="3872674"/>
          <a:ext cx="4536504" cy="3261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128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 </a:t>
                      </a:r>
                    </a:p>
                  </a:txBody>
                  <a:tcPr marL="71056" marR="71056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-178741" y="110271"/>
            <a:ext cx="5750246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«Управление муниципальными финансами»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99097" y="2808744"/>
            <a:ext cx="3672408" cy="582772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беспечение долгосрочной сбалансированности и устойчивости бюджетной системы Ачинского района</a:t>
            </a:r>
            <a:endParaRPr lang="ru-RU" sz="11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95482" y="960830"/>
            <a:ext cx="3423532" cy="1075215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pPr>
              <a:lnSpc>
                <a:spcPts val="1174"/>
              </a:lnSpc>
            </a:pPr>
            <a:endParaRPr lang="ru-RU" sz="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Создание условий для эффективного и ответственного управления муниципальными финансами, повышения устойчивости бюджетов муниципальных образований Ачинского района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0616" y="2203508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  <a:endParaRPr 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66540FB-DC33-45B0-A14D-2C97B4C2A885}"/>
              </a:ext>
            </a:extLst>
          </p:cNvPr>
          <p:cNvSpPr txBox="1"/>
          <p:nvPr/>
        </p:nvSpPr>
        <p:spPr>
          <a:xfrm>
            <a:off x="1914280" y="2390661"/>
            <a:ext cx="354098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Обеспечение реализации муниципальной программы и прочие мероприятия</a:t>
            </a:r>
            <a:endParaRPr lang="ru-RU" sz="11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F68B246-6C5F-4B97-8EB2-1B5FB872D654}"/>
              </a:ext>
            </a:extLst>
          </p:cNvPr>
          <p:cNvSpPr txBox="1"/>
          <p:nvPr/>
        </p:nvSpPr>
        <p:spPr>
          <a:xfrm>
            <a:off x="1895482" y="2020116"/>
            <a:ext cx="34087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759748" rtl="0" eaLnBrk="1" fontAlgn="auto" latinLnBrk="0" hangingPunct="1">
              <a:lnSpc>
                <a:spcPts val="11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Управление муниципальным долгом Ачинского района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3D87060-2102-4070-A12E-D45EDF961426}"/>
              </a:ext>
            </a:extLst>
          </p:cNvPr>
          <p:cNvSpPr txBox="1"/>
          <p:nvPr/>
        </p:nvSpPr>
        <p:spPr>
          <a:xfrm>
            <a:off x="1914280" y="3413256"/>
            <a:ext cx="367240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Повышение качества и прозрачности управления муниципальными финансами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Корпоративные финансы | OOA">
            <a:extLst>
              <a:ext uri="{FF2B5EF4-FFF2-40B4-BE49-F238E27FC236}">
                <a16:creationId xmlns:a16="http://schemas.microsoft.com/office/drawing/2014/main" id="{408CAEE0-15E8-4EB6-91E0-D6A8670CE2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21" y="994344"/>
            <a:ext cx="1672816" cy="111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1" name="Таблица 40">
            <a:extLst>
              <a:ext uri="{FF2B5EF4-FFF2-40B4-BE49-F238E27FC236}">
                <a16:creationId xmlns:a16="http://schemas.microsoft.com/office/drawing/2014/main" id="{AEBB5F35-4901-4D37-BB93-2362512B99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598920"/>
              </p:ext>
            </p:extLst>
          </p:nvPr>
        </p:nvGraphicFramePr>
        <p:xfrm>
          <a:off x="526895" y="4340818"/>
          <a:ext cx="4371824" cy="2401253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785447">
                  <a:extLst>
                    <a:ext uri="{9D8B030D-6E8A-4147-A177-3AD203B41FA5}">
                      <a16:colId xmlns:a16="http://schemas.microsoft.com/office/drawing/2014/main" val="1688520559"/>
                    </a:ext>
                  </a:extLst>
                </a:gridCol>
                <a:gridCol w="3586377">
                  <a:extLst>
                    <a:ext uri="{9D8B030D-6E8A-4147-A177-3AD203B41FA5}">
                      <a16:colId xmlns:a16="http://schemas.microsoft.com/office/drawing/2014/main" val="262544312"/>
                    </a:ext>
                  </a:extLst>
                </a:gridCol>
              </a:tblGrid>
              <a:tr h="3705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62,7 млн.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муниципальным образованиям района на выравнивание бюджетной обеспеченности и обеспечения сбалансированности бюджетов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837628492"/>
                  </a:ext>
                </a:extLst>
              </a:tr>
              <a:tr h="110680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 млн.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полномочий органов местного самоуправления в сфере закупок товаров, работ, услуг для обеспечения муниципальных нужд, сопровождение (организация и ведение учета) и обслуживание органов местного самоуправления и муниципальных районных учреждений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326593115"/>
                  </a:ext>
                </a:extLst>
              </a:tr>
              <a:tr h="55340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 млн. рублей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муниципального долга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26794928"/>
                  </a:ext>
                </a:extLst>
              </a:tr>
            </a:tbl>
          </a:graphicData>
        </a:graphic>
      </p:graphicFrame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AE2E1146-BDDB-4770-A9AE-3B45EA94BD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6740814"/>
              </p:ext>
            </p:extLst>
          </p:nvPr>
        </p:nvGraphicFramePr>
        <p:xfrm>
          <a:off x="-78605" y="2355866"/>
          <a:ext cx="2077699" cy="1391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554FC0-2BE1-4C05-A628-132B8038C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8DEE9D-9938-4B61-956B-5F08B4E0BD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531" y="6473971"/>
            <a:ext cx="4472110" cy="917132"/>
          </a:xfrm>
          <a:prstGeom prst="rect">
            <a:avLst/>
          </a:prstGeom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488" y="170160"/>
            <a:ext cx="5194475" cy="7238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565"/>
              </a:lnSpc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           «Обеспечение общественного порядка и противодействие коррупции»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16521"/>
              </p:ext>
            </p:extLst>
          </p:nvPr>
        </p:nvGraphicFramePr>
        <p:xfrm>
          <a:off x="356937" y="4342905"/>
          <a:ext cx="4783247" cy="2737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83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22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9741" y="2190663"/>
            <a:ext cx="3357628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Создание условий  по снижению уровня  правонарушений, совершаемых на территории Ачинского района;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2800" y="894007"/>
            <a:ext cx="3809138" cy="604316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978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pPr>
              <a:lnSpc>
                <a:spcPts val="978"/>
              </a:lnSpc>
            </a:pPr>
            <a:endParaRPr lang="ru-RU" sz="8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978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Мероприятия по профилактике правонарушений на территории Ачинского района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87826" y="1412789"/>
            <a:ext cx="3809137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Профилактика  наркомании, алкоголизма и пьянства в Ачинском районе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690755" y="2427683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 </a:t>
            </a:r>
          </a:p>
        </p:txBody>
      </p:sp>
      <p:sp>
        <p:nvSpPr>
          <p:cNvPr id="2" name="Пятиугольник 1">
            <a:extLst>
              <a:ext uri="{FF2B5EF4-FFF2-40B4-BE49-F238E27FC236}">
                <a16:creationId xmlns:a16="http://schemas.microsoft.com/office/drawing/2014/main" id="{E9F91355-0CBF-480B-92EB-23A13F25F6DE}"/>
              </a:ext>
            </a:extLst>
          </p:cNvPr>
          <p:cNvSpPr/>
          <p:nvPr/>
        </p:nvSpPr>
        <p:spPr>
          <a:xfrm>
            <a:off x="-1655861" y="1081621"/>
            <a:ext cx="960120" cy="914400"/>
          </a:xfrm>
          <a:prstGeom prst="pentag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C7D1F4-72DF-4CCD-9546-CC3B94643AAC}"/>
              </a:ext>
            </a:extLst>
          </p:cNvPr>
          <p:cNvSpPr txBox="1"/>
          <p:nvPr/>
        </p:nvSpPr>
        <p:spPr>
          <a:xfrm>
            <a:off x="770239" y="1768199"/>
            <a:ext cx="442095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Мероприятия по противодействию коррупции в Ачинском районе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B9B8257-D648-4B86-99CF-831E3C2EE6B7}"/>
              </a:ext>
            </a:extLst>
          </p:cNvPr>
          <p:cNvSpPr txBox="1"/>
          <p:nvPr/>
        </p:nvSpPr>
        <p:spPr>
          <a:xfrm>
            <a:off x="108491" y="1987550"/>
            <a:ext cx="42183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деятельности средств массовой информации</a:t>
            </a:r>
            <a:endParaRPr lang="ru-RU" sz="11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E9B3023-F481-478C-BDA5-F2D888E70010}"/>
              </a:ext>
            </a:extLst>
          </p:cNvPr>
          <p:cNvSpPr txBox="1"/>
          <p:nvPr/>
        </p:nvSpPr>
        <p:spPr>
          <a:xfrm>
            <a:off x="99741" y="2902441"/>
            <a:ext cx="318390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условий  по снижению распространения  наркомании, алкоголизма и пьянства в Ачинском районе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B52801A-D744-4933-93C7-6738C7DDD756}"/>
              </a:ext>
            </a:extLst>
          </p:cNvPr>
          <p:cNvSpPr txBox="1"/>
          <p:nvPr/>
        </p:nvSpPr>
        <p:spPr>
          <a:xfrm>
            <a:off x="93412" y="3425582"/>
            <a:ext cx="337028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 по противодействию коррупции на территории Ачинского района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820A9A1-4954-46F7-8E81-432D0A0A1A33}"/>
              </a:ext>
            </a:extLst>
          </p:cNvPr>
          <p:cNvSpPr txBox="1"/>
          <p:nvPr/>
        </p:nvSpPr>
        <p:spPr>
          <a:xfrm>
            <a:off x="74617" y="3823456"/>
            <a:ext cx="439502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Повышение эффективности взаимодействия органов местного самоуправления Ачинского района со  средствами  массовой информации</a:t>
            </a:r>
          </a:p>
        </p:txBody>
      </p:sp>
      <p:graphicFrame>
        <p:nvGraphicFramePr>
          <p:cNvPr id="42" name="Диаграмма 41">
            <a:extLst>
              <a:ext uri="{FF2B5EF4-FFF2-40B4-BE49-F238E27FC236}">
                <a16:creationId xmlns:a16="http://schemas.microsoft.com/office/drawing/2014/main" id="{3DF3C1A5-6D11-40AF-9987-08B6BF36C8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8543279"/>
              </p:ext>
            </p:extLst>
          </p:nvPr>
        </p:nvGraphicFramePr>
        <p:xfrm>
          <a:off x="3362055" y="2570919"/>
          <a:ext cx="1985978" cy="1135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1" name="Таблица 40">
            <a:extLst>
              <a:ext uri="{FF2B5EF4-FFF2-40B4-BE49-F238E27FC236}">
                <a16:creationId xmlns:a16="http://schemas.microsoft.com/office/drawing/2014/main" id="{3892400E-3057-4EBC-BB72-CA5208854C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008158"/>
              </p:ext>
            </p:extLst>
          </p:nvPr>
        </p:nvGraphicFramePr>
        <p:xfrm>
          <a:off x="383969" y="4782852"/>
          <a:ext cx="4807221" cy="15011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907023">
                  <a:extLst>
                    <a:ext uri="{9D8B030D-6E8A-4147-A177-3AD203B41FA5}">
                      <a16:colId xmlns:a16="http://schemas.microsoft.com/office/drawing/2014/main" val="3829478342"/>
                    </a:ext>
                  </a:extLst>
                </a:gridCol>
                <a:gridCol w="3900198">
                  <a:extLst>
                    <a:ext uri="{9D8B030D-6E8A-4147-A177-3AD203B41FA5}">
                      <a16:colId xmlns:a16="http://schemas.microsoft.com/office/drawing/2014/main" val="3617634679"/>
                    </a:ext>
                  </a:extLst>
                </a:gridCol>
              </a:tblGrid>
              <a:tr h="3396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профилактика правонарушений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10401624"/>
                  </a:ext>
                </a:extLst>
              </a:tr>
              <a:tr h="17413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профилактика наркомании и пьянства</a:t>
                      </a:r>
                    </a:p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26430141"/>
                  </a:ext>
                </a:extLst>
              </a:tr>
              <a:tr h="3396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антикоррупционные мероприятия</a:t>
                      </a:r>
                    </a:p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0132318"/>
                  </a:ext>
                </a:extLst>
              </a:tr>
              <a:tr h="301193">
                <a:tc>
                  <a:txBody>
                    <a:bodyPr/>
                    <a:lstStyle/>
                    <a:p>
                      <a:pPr marL="0" marR="0" lvl="0" indent="0" algn="ctr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 млн рублей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деятельности СМИ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6701930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700D19-5472-4B71-AE3B-BB73DB570E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73" y="773041"/>
            <a:ext cx="1556718" cy="116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7E645DB-6D11-446D-800E-FFBCCC71F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9D223DC-1015-419C-877D-5CEF3A9D6A1C}"/>
              </a:ext>
            </a:extLst>
          </p:cNvPr>
          <p:cNvSpPr/>
          <p:nvPr/>
        </p:nvSpPr>
        <p:spPr>
          <a:xfrm>
            <a:off x="190784" y="5292799"/>
            <a:ext cx="4894592" cy="19980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marL="433479" indent="360000">
              <a:spcAft>
                <a:spcPts val="997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Ачинского районного Совета депутатов</a:t>
            </a:r>
          </a:p>
          <a:p>
            <a:pPr marL="433479" indent="360000">
              <a:spcAft>
                <a:spcPts val="997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администрации Ачинского района</a:t>
            </a:r>
          </a:p>
          <a:p>
            <a:pPr marL="433479" indent="360000">
              <a:spcAft>
                <a:spcPts val="997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резервный фонд администрации Ачинского района</a:t>
            </a:r>
          </a:p>
          <a:p>
            <a:pPr marL="433479" indent="360000">
              <a:spcAft>
                <a:spcPts val="997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финансового управления администрации Ачинского района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5FA16F-9618-4F76-B397-809C9F750C5B}"/>
              </a:ext>
            </a:extLst>
          </p:cNvPr>
          <p:cNvSpPr txBox="1"/>
          <p:nvPr/>
        </p:nvSpPr>
        <p:spPr>
          <a:xfrm>
            <a:off x="329489" y="81803"/>
            <a:ext cx="47558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Непрограммные расходы бюджета 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Ачинского района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63051A-7CC5-4C4B-8AC9-6F646919ADF8}"/>
              </a:ext>
            </a:extLst>
          </p:cNvPr>
          <p:cNvSpPr txBox="1"/>
          <p:nvPr/>
        </p:nvSpPr>
        <p:spPr>
          <a:xfrm>
            <a:off x="1817104" y="3180178"/>
            <a:ext cx="2252499" cy="253836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FB40B1-4CCD-4F5B-B2E0-88631899D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29" y="593501"/>
            <a:ext cx="3930005" cy="26252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9207FD3-FD38-44B8-A761-D51F325DDD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1755474"/>
              </p:ext>
            </p:extLst>
          </p:nvPr>
        </p:nvGraphicFramePr>
        <p:xfrm>
          <a:off x="1259635" y="3434014"/>
          <a:ext cx="3096537" cy="2280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824920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FECC39-2E38-4BE7-9CA7-03E4DC66D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7710D9-AB55-4AC4-858E-CC1EC2B6A015}"/>
              </a:ext>
            </a:extLst>
          </p:cNvPr>
          <p:cNvSpPr txBox="1"/>
          <p:nvPr/>
        </p:nvSpPr>
        <p:spPr>
          <a:xfrm>
            <a:off x="504379" y="180231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проекты, реализуемые на территории Ачинского района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4F0581DE-7558-4894-A32B-CDD8F0CC3E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7866182"/>
              </p:ext>
            </p:extLst>
          </p:nvPr>
        </p:nvGraphicFramePr>
        <p:xfrm>
          <a:off x="3059624" y="1572309"/>
          <a:ext cx="1985978" cy="134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3FFAF69-5622-45E6-9BF2-9C871B32D23B}"/>
              </a:ext>
            </a:extLst>
          </p:cNvPr>
          <p:cNvSpPr txBox="1"/>
          <p:nvPr/>
        </p:nvSpPr>
        <p:spPr>
          <a:xfrm>
            <a:off x="3211079" y="1438122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 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17353029-E77D-4181-A79F-A2525DCEBB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657192"/>
              </p:ext>
            </p:extLst>
          </p:nvPr>
        </p:nvGraphicFramePr>
        <p:xfrm>
          <a:off x="366713" y="3244616"/>
          <a:ext cx="4595812" cy="1781524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435437">
                  <a:extLst>
                    <a:ext uri="{9D8B030D-6E8A-4147-A177-3AD203B41FA5}">
                      <a16:colId xmlns:a16="http://schemas.microsoft.com/office/drawing/2014/main" val="1702266494"/>
                    </a:ext>
                  </a:extLst>
                </a:gridCol>
                <a:gridCol w="1423375">
                  <a:extLst>
                    <a:ext uri="{9D8B030D-6E8A-4147-A177-3AD203B41FA5}">
                      <a16:colId xmlns:a16="http://schemas.microsoft.com/office/drawing/2014/main" val="1352851103"/>
                    </a:ext>
                  </a:extLst>
                </a:gridCol>
                <a:gridCol w="579000">
                  <a:extLst>
                    <a:ext uri="{9D8B030D-6E8A-4147-A177-3AD203B41FA5}">
                      <a16:colId xmlns:a16="http://schemas.microsoft.com/office/drawing/2014/main" val="2078819437"/>
                    </a:ext>
                  </a:extLst>
                </a:gridCol>
                <a:gridCol w="579000">
                  <a:extLst>
                    <a:ext uri="{9D8B030D-6E8A-4147-A177-3AD203B41FA5}">
                      <a16:colId xmlns:a16="http://schemas.microsoft.com/office/drawing/2014/main" val="2078086642"/>
                    </a:ext>
                  </a:extLst>
                </a:gridCol>
                <a:gridCol w="579000">
                  <a:extLst>
                    <a:ext uri="{9D8B030D-6E8A-4147-A177-3AD203B41FA5}">
                      <a16:colId xmlns:a16="http://schemas.microsoft.com/office/drawing/2014/main" val="2545746493"/>
                    </a:ext>
                  </a:extLst>
                </a:gridCol>
              </a:tblGrid>
              <a:tr h="2807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Национальный проект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 проект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extLst>
                  <a:ext uri="{0D108BD9-81ED-4DB2-BD59-A6C34878D82A}">
                    <a16:rowId xmlns:a16="http://schemas.microsoft.com/office/drawing/2014/main" val="1002575539"/>
                  </a:ext>
                </a:extLst>
              </a:tr>
              <a:tr h="18716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Современная школа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extLst>
                  <a:ext uri="{0D108BD9-81ED-4DB2-BD59-A6C34878D82A}">
                    <a16:rowId xmlns:a16="http://schemas.microsoft.com/office/drawing/2014/main" val="1314204338"/>
                  </a:ext>
                </a:extLst>
              </a:tr>
              <a:tr h="3743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Цифровая образовательная среда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extLst>
                  <a:ext uri="{0D108BD9-81ED-4DB2-BD59-A6C34878D82A}">
                    <a16:rowId xmlns:a16="http://schemas.microsoft.com/office/drawing/2014/main" val="3458972560"/>
                  </a:ext>
                </a:extLst>
              </a:tr>
              <a:tr h="26985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«Творческие люди»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extLst>
                  <a:ext uri="{0D108BD9-81ED-4DB2-BD59-A6C34878D82A}">
                    <a16:rowId xmlns:a16="http://schemas.microsoft.com/office/drawing/2014/main" val="2339124780"/>
                  </a:ext>
                </a:extLst>
              </a:tr>
              <a:tr h="48228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БЕЗОПАСНЫЕ КАЧЕСТВЕННЫЕ ДОРОГИ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Безопасность дорожного движения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extLst>
                  <a:ext uri="{0D108BD9-81ED-4DB2-BD59-A6C34878D82A}">
                    <a16:rowId xmlns:a16="http://schemas.microsoft.com/office/drawing/2014/main" val="3664572863"/>
                  </a:ext>
                </a:extLst>
              </a:tr>
              <a:tr h="18716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47" marR="9047" marT="9047" marB="0" anchor="ctr"/>
                </a:tc>
                <a:extLst>
                  <a:ext uri="{0D108BD9-81ED-4DB2-BD59-A6C34878D82A}">
                    <a16:rowId xmlns:a16="http://schemas.microsoft.com/office/drawing/2014/main" val="113262079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0C53B5A-3C70-F2FD-7AD3-B8F99777647E}"/>
              </a:ext>
            </a:extLst>
          </p:cNvPr>
          <p:cNvSpPr txBox="1"/>
          <p:nvPr/>
        </p:nvSpPr>
        <p:spPr>
          <a:xfrm>
            <a:off x="4101148" y="2919917"/>
            <a:ext cx="8613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E544CF5-9C2C-D991-AE99-8C585B04B2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302" y="1006794"/>
            <a:ext cx="2688206" cy="1747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82EC06-779D-AB56-B2FF-0871EF7452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379" y="5172182"/>
            <a:ext cx="4317761" cy="2139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79604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E835E55-525E-4148-9994-2A364C35B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pic>
        <p:nvPicPr>
          <p:cNvPr id="1034" name="Picture 10" descr="Бюджет РФ пересмотрели в пользу СМИ">
            <a:extLst>
              <a:ext uri="{FF2B5EF4-FFF2-40B4-BE49-F238E27FC236}">
                <a16:creationId xmlns:a16="http://schemas.microsoft.com/office/drawing/2014/main" id="{35729C50-50DB-41D8-AAD8-9B4023548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16662"/>
            <a:ext cx="5329238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62779" y="1044327"/>
            <a:ext cx="950112" cy="315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 рублей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36749" y="224613"/>
            <a:ext cx="3600400" cy="630714"/>
          </a:xfrm>
          <a:prstGeom prst="rect">
            <a:avLst/>
          </a:prstGeom>
        </p:spPr>
        <p:txBody>
          <a:bodyPr wrap="square" lIns="75975" tIns="37987" rIns="75975" bIns="37987">
            <a:spAutoFit/>
          </a:bodyPr>
          <a:lstStyle/>
          <a:p>
            <a:pPr algn="ctr">
              <a:defRPr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Ачинского района</a:t>
            </a: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95F24E54-0998-4646-BA39-CE1B7F1B65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7574503"/>
              </p:ext>
            </p:extLst>
          </p:nvPr>
        </p:nvGraphicFramePr>
        <p:xfrm>
          <a:off x="144661" y="1548383"/>
          <a:ext cx="5184577" cy="2696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2874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2A20E9E5-0074-4A5D-92CD-3EE78D5FB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488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D9556E-C243-4A2B-AA87-1785BD42A7F1}"/>
              </a:ext>
            </a:extLst>
          </p:cNvPr>
          <p:cNvSpPr txBox="1"/>
          <p:nvPr/>
        </p:nvSpPr>
        <p:spPr>
          <a:xfrm>
            <a:off x="378433" y="188357"/>
            <a:ext cx="4609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этапы бюджетного процесса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B583895-D86C-45CB-B807-3080624A8EE5}"/>
              </a:ext>
            </a:extLst>
          </p:cNvPr>
          <p:cNvGrpSpPr/>
          <p:nvPr/>
        </p:nvGrpSpPr>
        <p:grpSpPr>
          <a:xfrm>
            <a:off x="89219" y="1091263"/>
            <a:ext cx="2371179" cy="1943440"/>
            <a:chOff x="4518430" y="1731919"/>
            <a:chExt cx="3608086" cy="295708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" name="Шестиугольник 3">
              <a:extLst>
                <a:ext uri="{FF2B5EF4-FFF2-40B4-BE49-F238E27FC236}">
                  <a16:creationId xmlns:a16="http://schemas.microsoft.com/office/drawing/2014/main" id="{F20AA693-BF06-4928-9023-A37FB8D7785E}"/>
                </a:ext>
              </a:extLst>
            </p:cNvPr>
            <p:cNvSpPr/>
            <p:nvPr/>
          </p:nvSpPr>
          <p:spPr>
            <a:xfrm>
              <a:off x="5593312" y="2380348"/>
              <a:ext cx="2533204" cy="2183795"/>
            </a:xfrm>
            <a:prstGeom prst="hexagon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Шестиугольник 4">
              <a:extLst>
                <a:ext uri="{FF2B5EF4-FFF2-40B4-BE49-F238E27FC236}">
                  <a16:creationId xmlns:a16="http://schemas.microsoft.com/office/drawing/2014/main" id="{05B8F67E-921B-4FDD-A885-F2FBEB4364CB}"/>
                </a:ext>
              </a:extLst>
            </p:cNvPr>
            <p:cNvSpPr/>
            <p:nvPr/>
          </p:nvSpPr>
          <p:spPr>
            <a:xfrm>
              <a:off x="4634400" y="2169000"/>
              <a:ext cx="2923200" cy="2520000"/>
            </a:xfrm>
            <a:prstGeom prst="hexagon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200" b="1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Составление проекта бюджета на 2022 год и плановый период 2023-2024 годов</a:t>
              </a:r>
              <a:endPara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CE0462A8-69F1-4A99-B5D3-B3A57DB31A91}"/>
                </a:ext>
              </a:extLst>
            </p:cNvPr>
            <p:cNvSpPr/>
            <p:nvPr/>
          </p:nvSpPr>
          <p:spPr>
            <a:xfrm>
              <a:off x="4518430" y="1731919"/>
              <a:ext cx="879713" cy="810000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9D309E3-2679-4073-9D81-F454977811C6}"/>
              </a:ext>
            </a:extLst>
          </p:cNvPr>
          <p:cNvGrpSpPr/>
          <p:nvPr/>
        </p:nvGrpSpPr>
        <p:grpSpPr>
          <a:xfrm>
            <a:off x="0" y="3901033"/>
            <a:ext cx="2543928" cy="2032478"/>
            <a:chOff x="4565520" y="1596442"/>
            <a:chExt cx="3536387" cy="30925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Шестиугольник 7">
              <a:extLst>
                <a:ext uri="{FF2B5EF4-FFF2-40B4-BE49-F238E27FC236}">
                  <a16:creationId xmlns:a16="http://schemas.microsoft.com/office/drawing/2014/main" id="{84BE1CA5-24DF-4FF5-A7B4-5F00D8A56F3B}"/>
                </a:ext>
              </a:extLst>
            </p:cNvPr>
            <p:cNvSpPr/>
            <p:nvPr/>
          </p:nvSpPr>
          <p:spPr>
            <a:xfrm>
              <a:off x="5568703" y="2346188"/>
              <a:ext cx="2533204" cy="2183795"/>
            </a:xfrm>
            <a:prstGeom prst="hexagon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Шестиугольник 8">
              <a:extLst>
                <a:ext uri="{FF2B5EF4-FFF2-40B4-BE49-F238E27FC236}">
                  <a16:creationId xmlns:a16="http://schemas.microsoft.com/office/drawing/2014/main" id="{DBAC10ED-124F-4E8E-9507-297EC7421DF1}"/>
                </a:ext>
              </a:extLst>
            </p:cNvPr>
            <p:cNvSpPr/>
            <p:nvPr/>
          </p:nvSpPr>
          <p:spPr>
            <a:xfrm>
              <a:off x="4634401" y="2169000"/>
              <a:ext cx="2923200" cy="2520000"/>
            </a:xfrm>
            <a:prstGeom prst="hexagon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Рассмотрение и утверждение проекта бюджета на 2022 год и плановый период 2023-2024 годов</a:t>
              </a:r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E53485DE-CE05-4D5F-8507-395670BEEDE2}"/>
                </a:ext>
              </a:extLst>
            </p:cNvPr>
            <p:cNvSpPr/>
            <p:nvPr/>
          </p:nvSpPr>
          <p:spPr>
            <a:xfrm>
              <a:off x="4565520" y="1596442"/>
              <a:ext cx="810000" cy="857980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732BE8A-8B53-4D03-AFA6-E953F4CAA9E7}"/>
              </a:ext>
            </a:extLst>
          </p:cNvPr>
          <p:cNvSpPr txBox="1"/>
          <p:nvPr/>
        </p:nvSpPr>
        <p:spPr>
          <a:xfrm>
            <a:off x="257233" y="3251221"/>
            <a:ext cx="2277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сентябрь-октябрь 2021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B70D49C-1FAD-4C35-BA28-E47B48C287E6}"/>
              </a:ext>
            </a:extLst>
          </p:cNvPr>
          <p:cNvSpPr txBox="1"/>
          <p:nvPr/>
        </p:nvSpPr>
        <p:spPr>
          <a:xfrm>
            <a:off x="117542" y="6156895"/>
            <a:ext cx="2476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ноябрь-декабрь 2021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1B3C45-338E-433F-9A6A-30CE330D4CDE}"/>
              </a:ext>
            </a:extLst>
          </p:cNvPr>
          <p:cNvSpPr txBox="1"/>
          <p:nvPr/>
        </p:nvSpPr>
        <p:spPr>
          <a:xfrm>
            <a:off x="2763478" y="1357435"/>
            <a:ext cx="2102825" cy="156966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бюджета составляется на основе прогноза социально - экономического развития и утверждается сроком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три года (очередной финансовый год и плановый период).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013FEC-C2ED-4FFC-A771-1B7605E25BF2}"/>
              </a:ext>
            </a:extLst>
          </p:cNvPr>
          <p:cNvSpPr txBox="1"/>
          <p:nvPr/>
        </p:nvSpPr>
        <p:spPr>
          <a:xfrm>
            <a:off x="2763477" y="3628949"/>
            <a:ext cx="2102826" cy="286232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районного бюджета направляется в районный Совет депутатов не позднее 15 ноября текущего финансового года.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проекту решения о районном бюджете на очередной финансовый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 плановый период проводятся публичные слушания. Районный Совет депутатов рассматривает и утверждает проект решения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районном бюджете в одном чтении.</a:t>
            </a:r>
          </a:p>
        </p:txBody>
      </p:sp>
    </p:spTree>
    <p:extLst>
      <p:ext uri="{BB962C8B-B14F-4D97-AF65-F5344CB8AC3E}">
        <p14:creationId xmlns:p14="http://schemas.microsoft.com/office/powerpoint/2010/main" val="2423064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E61A83-CE55-4698-85B0-45BB81BD4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52280" cy="75612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495DA3-EEDF-45C9-90B3-74B782738D59}"/>
              </a:ext>
            </a:extLst>
          </p:cNvPr>
          <p:cNvSpPr txBox="1"/>
          <p:nvPr/>
        </p:nvSpPr>
        <p:spPr>
          <a:xfrm>
            <a:off x="209117" y="6081510"/>
            <a:ext cx="24670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апрель-май 2022</a:t>
            </a:r>
          </a:p>
        </p:txBody>
      </p:sp>
      <p:sp>
        <p:nvSpPr>
          <p:cNvPr id="14" name="Шестиугольник 13">
            <a:extLst>
              <a:ext uri="{FF2B5EF4-FFF2-40B4-BE49-F238E27FC236}">
                <a16:creationId xmlns:a16="http://schemas.microsoft.com/office/drawing/2014/main" id="{63E51625-F1AB-478A-8B73-8B1692057FD2}"/>
              </a:ext>
            </a:extLst>
          </p:cNvPr>
          <p:cNvSpPr/>
          <p:nvPr/>
        </p:nvSpPr>
        <p:spPr>
          <a:xfrm>
            <a:off x="861091" y="4149033"/>
            <a:ext cx="1803528" cy="1638216"/>
          </a:xfrm>
          <a:prstGeom prst="hexagon">
            <a:avLst/>
          </a:prstGeom>
          <a:solidFill>
            <a:srgbClr val="00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236A8E-53EB-429B-8C75-DFCB2BF62CAE}"/>
              </a:ext>
            </a:extLst>
          </p:cNvPr>
          <p:cNvSpPr txBox="1"/>
          <p:nvPr/>
        </p:nvSpPr>
        <p:spPr>
          <a:xfrm>
            <a:off x="3068525" y="3813979"/>
            <a:ext cx="2063445" cy="2308324"/>
          </a:xfrm>
          <a:prstGeom prst="rect">
            <a:avLst/>
          </a:prstGeom>
          <a:solidFill>
            <a:srgbClr val="00C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отчетность составляется финансовым управлением района и направляется для проверки в Ревизионную комиссию района. Отчет об исполнении бюджета обсуждается на публичных слушаниях. Годовой отчет об исполнении бюджета утверждается районным Советом депутатов.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136ABA01-EF53-4125-9E19-01130E47B27F}"/>
              </a:ext>
            </a:extLst>
          </p:cNvPr>
          <p:cNvGrpSpPr/>
          <p:nvPr/>
        </p:nvGrpSpPr>
        <p:grpSpPr>
          <a:xfrm>
            <a:off x="131801" y="3799748"/>
            <a:ext cx="2114961" cy="2042261"/>
            <a:chOff x="4561204" y="1966597"/>
            <a:chExt cx="3004959" cy="272240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Шестиугольник 5">
              <a:extLst>
                <a:ext uri="{FF2B5EF4-FFF2-40B4-BE49-F238E27FC236}">
                  <a16:creationId xmlns:a16="http://schemas.microsoft.com/office/drawing/2014/main" id="{AD608E74-1B21-43D1-8F85-3E80D12BBB17}"/>
                </a:ext>
              </a:extLst>
            </p:cNvPr>
            <p:cNvSpPr/>
            <p:nvPr/>
          </p:nvSpPr>
          <p:spPr>
            <a:xfrm>
              <a:off x="4634398" y="2168999"/>
              <a:ext cx="2931765" cy="2520000"/>
            </a:xfrm>
            <a:prstGeom prst="hexagon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Рассмотрение и утверждение отчета об исполнении бюджета за 2021 год</a:t>
              </a:r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57D334B1-3889-4B12-8A3D-EC8231A8350A}"/>
                </a:ext>
              </a:extLst>
            </p:cNvPr>
            <p:cNvSpPr/>
            <p:nvPr/>
          </p:nvSpPr>
          <p:spPr>
            <a:xfrm>
              <a:off x="4561204" y="1966597"/>
              <a:ext cx="926247" cy="810001"/>
            </a:xfrm>
            <a:prstGeom prst="ellipse">
              <a:avLst/>
            </a:prstGeom>
            <a:solidFill>
              <a:srgbClr val="00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40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kumimoji="0" lang="ru-RU" sz="4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7CC65C51-0B6B-BF5C-2D28-BF3A616CBF41}"/>
              </a:ext>
            </a:extLst>
          </p:cNvPr>
          <p:cNvGrpSpPr/>
          <p:nvPr/>
        </p:nvGrpSpPr>
        <p:grpSpPr>
          <a:xfrm>
            <a:off x="34886" y="448250"/>
            <a:ext cx="2545816" cy="2110557"/>
            <a:chOff x="4496700" y="1875557"/>
            <a:chExt cx="3617123" cy="28134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0582E6BD-2AD9-F887-5DDC-51A2A72207AA}"/>
                </a:ext>
              </a:extLst>
            </p:cNvPr>
            <p:cNvSpPr/>
            <p:nvPr/>
          </p:nvSpPr>
          <p:spPr>
            <a:xfrm>
              <a:off x="5580621" y="2374584"/>
              <a:ext cx="2533202" cy="2183796"/>
            </a:xfrm>
            <a:prstGeom prst="hexagon">
              <a:avLst/>
            </a:prstGeom>
            <a:solidFill>
              <a:srgbClr val="FFFF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68178CE2-ED95-57AB-5C4A-290C4353EC2B}"/>
                </a:ext>
              </a:extLst>
            </p:cNvPr>
            <p:cNvSpPr/>
            <p:nvPr/>
          </p:nvSpPr>
          <p:spPr>
            <a:xfrm>
              <a:off x="4634398" y="2169000"/>
              <a:ext cx="2931765" cy="2520000"/>
            </a:xfrm>
            <a:prstGeom prst="hexagon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Исполнение бюджета в 2022 году</a:t>
              </a:r>
            </a:p>
          </p:txBody>
        </p:sp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7240F3CF-0CDB-2FDC-636D-62ECC8FAA02C}"/>
                </a:ext>
              </a:extLst>
            </p:cNvPr>
            <p:cNvSpPr/>
            <p:nvPr/>
          </p:nvSpPr>
          <p:spPr>
            <a:xfrm>
              <a:off x="4496700" y="1875557"/>
              <a:ext cx="926246" cy="810000"/>
            </a:xfrm>
            <a:prstGeom prst="ellipse">
              <a:avLst/>
            </a:prstGeom>
            <a:solidFill>
              <a:srgbClr val="FFFF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40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kumimoji="0" lang="ru-RU" sz="4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B8173DB-B177-FFFA-9075-6E0CD556E19B}"/>
              </a:ext>
            </a:extLst>
          </p:cNvPr>
          <p:cNvSpPr txBox="1"/>
          <p:nvPr/>
        </p:nvSpPr>
        <p:spPr>
          <a:xfrm>
            <a:off x="3100055" y="99822"/>
            <a:ext cx="1989166" cy="32316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районного бюджета осуществляется по доходам, расходам и источникам финансирования дефицита районного бюджета. Завершение операций по исполнению районного бюджета в текущем финансовом году осуществляется в порядке, установленном финансовым органом района в соответствии с требованиями Бюджетного кодекса Российской Федерации.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DB91A79-0A58-5FA5-A701-A208CCB566CB}"/>
              </a:ext>
            </a:extLst>
          </p:cNvPr>
          <p:cNvSpPr txBox="1"/>
          <p:nvPr/>
        </p:nvSpPr>
        <p:spPr>
          <a:xfrm>
            <a:off x="102252" y="2754335"/>
            <a:ext cx="24709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январь-декабрь 2022</a:t>
            </a:r>
          </a:p>
        </p:txBody>
      </p:sp>
    </p:spTree>
    <p:extLst>
      <p:ext uri="{BB962C8B-B14F-4D97-AF65-F5344CB8AC3E}">
        <p14:creationId xmlns:p14="http://schemas.microsoft.com/office/powerpoint/2010/main" val="1017598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818A58F-CC93-4306-AEDF-78AD66AEA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134763" y="239234"/>
            <a:ext cx="5059712" cy="6610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48" tIns="44724" rIns="89448" bIns="44724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цели и задачи                            бюджетной и налоговой политики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351D1E-EE53-4DC9-A573-643640FBDE64}"/>
              </a:ext>
            </a:extLst>
          </p:cNvPr>
          <p:cNvSpPr txBox="1"/>
          <p:nvPr/>
        </p:nvSpPr>
        <p:spPr>
          <a:xfrm>
            <a:off x="140541" y="942584"/>
            <a:ext cx="4822943" cy="415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fontAlgn="base">
              <a:lnSpc>
                <a:spcPct val="107000"/>
              </a:lnSpc>
              <a:spcAft>
                <a:spcPts val="800"/>
              </a:spcAft>
            </a:pPr>
            <a:r>
              <a:rPr lang="ru-RU" sz="1600" b="1" kern="1200" dirty="0">
                <a:solidFill>
                  <a:srgbClr val="1C6A4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 fontAlgn="base">
              <a:lnSpc>
                <a:spcPct val="107000"/>
              </a:lnSpc>
              <a:spcAft>
                <a:spcPts val="80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Основных направлений бюджетной и налоговой политики является определение условий, принимаемых для составления проекта районного бюджета на 2022-2024 годы, подходов к его формированию, а также обеспечение прозрачности и открытости бюджетного планирования.</a:t>
            </a:r>
          </a:p>
          <a:p>
            <a:pPr indent="450215" algn="just" fontAlgn="base">
              <a:lnSpc>
                <a:spcPct val="107000"/>
              </a:lnSpc>
              <a:spcAft>
                <a:spcPts val="800"/>
              </a:spcAft>
            </a:pPr>
            <a:r>
              <a:rPr lang="ru-RU" sz="1600" b="1" kern="1200" dirty="0">
                <a:solidFill>
                  <a:srgbClr val="1C6A4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360000" algn="just" fontAlgn="base">
              <a:buFont typeface="Wingdings" panose="05000000000000000000" pitchFamily="2" charset="2"/>
              <a:buChar char="ü"/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Участие в реализации национальных целей и стратегических задач развития Российской Федерации, определенных Президентом Российской Федерации, с учетом приоритетного развития социальной сферы и экономики;</a:t>
            </a:r>
          </a:p>
          <a:p>
            <a:pPr marL="171450" algn="just" fontAlgn="base"/>
            <a:endParaRPr lang="ru-RU" sz="12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360000" algn="just" fontAlgn="base">
              <a:buFont typeface="Wingdings" panose="05000000000000000000" pitchFamily="2" charset="2"/>
              <a:buChar char="ü"/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Совершенствование системы межбюджетных отношений; </a:t>
            </a:r>
          </a:p>
          <a:p>
            <a:pPr indent="450215" algn="just" fontAlgn="base">
              <a:lnSpc>
                <a:spcPct val="107000"/>
              </a:lnSpc>
            </a:pP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360000" algn="just" fontAlgn="base">
              <a:buFont typeface="Wingdings" panose="05000000000000000000" pitchFamily="2" charset="2"/>
              <a:buChar char="ü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бюджетных расходов, вовлечение граждан в бюджетный процесс;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 fontAlgn="base">
              <a:lnSpc>
                <a:spcPct val="107000"/>
              </a:lnSpc>
            </a:pPr>
            <a:endParaRPr lang="ru-RU" sz="12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360000" algn="just" fontAlgn="base">
              <a:buFont typeface="Wingdings" panose="05000000000000000000" pitchFamily="2" charset="2"/>
              <a:buChar char="ü"/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необходимого уровня доходов бюджета района.</a:t>
            </a:r>
          </a:p>
          <a:p>
            <a:pPr indent="450215" algn="just" fontAlgn="base"/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На Смоленщине очень неэффективная налоговая политика">
            <a:extLst>
              <a:ext uri="{FF2B5EF4-FFF2-40B4-BE49-F238E27FC236}">
                <a16:creationId xmlns:a16="http://schemas.microsoft.com/office/drawing/2014/main" id="{D09B7D7E-9665-466C-8583-81DB5957D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732" y="5721570"/>
            <a:ext cx="2764752" cy="1587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Бюджетная политика субъектов Российской Федерации - Издательский Дом ДЕЛО">
            <a:extLst>
              <a:ext uri="{FF2B5EF4-FFF2-40B4-BE49-F238E27FC236}">
                <a16:creationId xmlns:a16="http://schemas.microsoft.com/office/drawing/2014/main" id="{2912360B-DA5D-45EA-BE22-3AD8A34D9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79" y="5714525"/>
            <a:ext cx="1440160" cy="1587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8056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E2BD22-4B6D-40D9-A974-7111090E8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0" y="230584"/>
            <a:ext cx="5329238" cy="669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48" tIns="44724" rIns="89448" bIns="44724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 </a:t>
            </a:r>
          </a:p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Ачинского района</a:t>
            </a:r>
          </a:p>
        </p:txBody>
      </p:sp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6"/>
            <a:ext cx="142827" cy="3211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9448" tIns="44724" rIns="89448" bIns="44724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</a:endParaRP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BBD0ECC1-DC74-45B1-B3C4-77A4D4657D1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658100"/>
              </p:ext>
            </p:extLst>
          </p:nvPr>
        </p:nvGraphicFramePr>
        <p:xfrm>
          <a:off x="0" y="1116335"/>
          <a:ext cx="532923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56799A-BE31-4005-88EB-17F771568C60}"/>
              </a:ext>
            </a:extLst>
          </p:cNvPr>
          <p:cNvSpPr txBox="1"/>
          <p:nvPr/>
        </p:nvSpPr>
        <p:spPr>
          <a:xfrm>
            <a:off x="3816747" y="854435"/>
            <a:ext cx="1489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A4325BC-B9C5-4885-A8A6-B1A8E7BE2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-6178"/>
            <a:ext cx="532923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доходной части бюджета </a:t>
            </a:r>
          </a:p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Ачинского района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C06D60-F18D-449F-A132-7823C4D38AD3}"/>
              </a:ext>
            </a:extLst>
          </p:cNvPr>
          <p:cNvSpPr txBox="1"/>
          <p:nvPr/>
        </p:nvSpPr>
        <p:spPr>
          <a:xfrm>
            <a:off x="3806320" y="938799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</p:txBody>
      </p:sp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id="{9CD4FCFD-41CA-45AD-91D0-70874A7C2B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2855754"/>
              </p:ext>
            </p:extLst>
          </p:nvPr>
        </p:nvGraphicFramePr>
        <p:xfrm>
          <a:off x="288355" y="1293265"/>
          <a:ext cx="5102141" cy="5976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705BE4EF-8DD6-4D74-8A7F-CCDDCADEA85B}"/>
              </a:ext>
            </a:extLst>
          </p:cNvPr>
          <p:cNvSpPr txBox="1"/>
          <p:nvPr/>
        </p:nvSpPr>
        <p:spPr>
          <a:xfrm>
            <a:off x="864419" y="5076775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 первонач. план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A110F0EE-29ED-4BD4-9F5E-DC1AAB213F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329238" cy="7561263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443B0CA2-4862-4C64-B777-0DBC75E5125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6967" y="282214"/>
            <a:ext cx="4595812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Крупнейшие налогоплательщики района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CA48F6E-2A29-4C45-8787-4E10148A296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19428" y="841058"/>
            <a:ext cx="4890384" cy="6906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 ОАО «РУСАЛ Ачинск»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Филиал «Красноярская железная дорога» 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ОАО «РЖД»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ОАО «Трансибнефть»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ФКУ «УФО МО РФ» по Красноярскому краю, Республике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Тыва и Республике Хакасия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ООО «ТРЭНЭКС»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ФГБУ «ЦЖКУ» МО РФ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Ачинский колледж транспорта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сельского хозяйства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ФКУ «ЕРЦ МО РФ» 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КГБУ СО «Ачинский дом-интернат»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95BA11B-39B3-475D-BAA1-A272E3AFB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326" y="662887"/>
            <a:ext cx="1335528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ОАО «РЖД» запустило b2b-маркетплейс с доставкой товаров по железной дороге  | AKM.RU">
            <a:extLst>
              <a:ext uri="{FF2B5EF4-FFF2-40B4-BE49-F238E27FC236}">
                <a16:creationId xmlns:a16="http://schemas.microsoft.com/office/drawing/2014/main" id="{D35B52B0-9351-4093-9F13-FC2ED644A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027" y="1214664"/>
            <a:ext cx="1067342" cy="79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287429E-FF46-4D05-96C7-ED3A222A56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2582" y="1874918"/>
            <a:ext cx="1167023" cy="72007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185BAFA-AFB4-4DC4-A54D-499E30985D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2926" y="3341555"/>
            <a:ext cx="1057164" cy="94153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4E30442-1BA8-44A7-9E2E-AA056BD634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42326" y="4540811"/>
            <a:ext cx="1262037" cy="57557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78DA27B-F18A-4279-853D-34C6D3DA0B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6093" y="5237172"/>
            <a:ext cx="1067342" cy="89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482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1DE6ED-BC3A-4435-B735-7E37BB608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9238" cy="756013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1E00A0-ECC5-429E-B2E5-F46989CA9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37" y="111145"/>
            <a:ext cx="3622292" cy="741525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доходной части бюджета Ачинского района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ADF9E3-AF16-4449-9411-B131EB206E4D}"/>
              </a:ext>
            </a:extLst>
          </p:cNvPr>
          <p:cNvSpPr txBox="1"/>
          <p:nvPr/>
        </p:nvSpPr>
        <p:spPr>
          <a:xfrm>
            <a:off x="4097472" y="646633"/>
            <a:ext cx="12317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pic>
        <p:nvPicPr>
          <p:cNvPr id="1026" name="Picture 2" descr="Монета PNG фото">
            <a:extLst>
              <a:ext uri="{FF2B5EF4-FFF2-40B4-BE49-F238E27FC236}">
                <a16:creationId xmlns:a16="http://schemas.microsoft.com/office/drawing/2014/main" id="{0ED8AB72-2F6F-4CD5-9B42-3E948BAAC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60" y="0"/>
            <a:ext cx="1033259" cy="1033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7">
            <a:extLst>
              <a:ext uri="{FF2B5EF4-FFF2-40B4-BE49-F238E27FC236}">
                <a16:creationId xmlns:a16="http://schemas.microsoft.com/office/drawing/2014/main" id="{F58843CF-6D28-4EEB-8FEB-2D12116230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087535"/>
              </p:ext>
            </p:extLst>
          </p:nvPr>
        </p:nvGraphicFramePr>
        <p:xfrm>
          <a:off x="198345" y="974497"/>
          <a:ext cx="4914546" cy="648531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875757">
                  <a:extLst>
                    <a:ext uri="{9D8B030D-6E8A-4147-A177-3AD203B41FA5}">
                      <a16:colId xmlns:a16="http://schemas.microsoft.com/office/drawing/2014/main" val="309257974"/>
                    </a:ext>
                  </a:extLst>
                </a:gridCol>
                <a:gridCol w="806541">
                  <a:extLst>
                    <a:ext uri="{9D8B030D-6E8A-4147-A177-3AD203B41FA5}">
                      <a16:colId xmlns:a16="http://schemas.microsoft.com/office/drawing/2014/main" val="23503341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51474184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1986589932"/>
                    </a:ext>
                  </a:extLst>
                </a:gridCol>
                <a:gridCol w="467796">
                  <a:extLst>
                    <a:ext uri="{9D8B030D-6E8A-4147-A177-3AD203B41FA5}">
                      <a16:colId xmlns:a16="http://schemas.microsoft.com/office/drawing/2014/main" val="289994802"/>
                    </a:ext>
                  </a:extLst>
                </a:gridCol>
                <a:gridCol w="468308">
                  <a:extLst>
                    <a:ext uri="{9D8B030D-6E8A-4147-A177-3AD203B41FA5}">
                      <a16:colId xmlns:a16="http://schemas.microsoft.com/office/drawing/2014/main" val="3567105613"/>
                    </a:ext>
                  </a:extLst>
                </a:gridCol>
              </a:tblGrid>
              <a:tr h="3521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2021 первонач. план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2021 ожидаемое исполнение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2024 год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5302048"/>
                  </a:ext>
                </a:extLst>
              </a:tr>
              <a:tr h="20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701,5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697,9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738,1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7323826"/>
                  </a:ext>
                </a:extLst>
              </a:tr>
              <a:tr h="352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И 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5355736"/>
                  </a:ext>
                </a:extLst>
              </a:tr>
              <a:tr h="352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ПРИБЫЛЬ ОРГАНИЗАЦИЙ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16853013"/>
                  </a:ext>
                </a:extLst>
              </a:tr>
              <a:tr h="352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31668035"/>
                  </a:ext>
                </a:extLst>
              </a:tr>
              <a:tr h="5878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00147430"/>
                  </a:ext>
                </a:extLst>
              </a:tr>
              <a:tr h="2383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СОВОКУПНЫЙ ДОХОД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32324311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00083713"/>
                  </a:ext>
                </a:extLst>
              </a:tr>
              <a:tr h="352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75363799"/>
                  </a:ext>
                </a:extLst>
              </a:tr>
              <a:tr h="5119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 ОТ ОКАЗАНИЯ ПЛАТНЫХ УСЛУГ И КОМПЕНСАЦИИ ЗАТРАТ ГОСУДАРСТВА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01231786"/>
                  </a:ext>
                </a:extLst>
              </a:tr>
              <a:tr h="4431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69963317"/>
                  </a:ext>
                </a:extLst>
              </a:tr>
              <a:tr h="352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20090759"/>
                  </a:ext>
                </a:extLst>
              </a:tr>
              <a:tr h="352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703,9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613,6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80167785"/>
                  </a:ext>
                </a:extLst>
              </a:tr>
              <a:tr h="2353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ДОТАЦИИ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8618722"/>
                  </a:ext>
                </a:extLst>
              </a:tr>
              <a:tr h="2051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94895999"/>
                  </a:ext>
                </a:extLst>
              </a:tr>
              <a:tr h="2734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304,2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90513280"/>
                  </a:ext>
                </a:extLst>
              </a:tr>
              <a:tr h="2337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ИНЫЕ МБТ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94437363"/>
                  </a:ext>
                </a:extLst>
              </a:tr>
              <a:tr h="352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БЕЗВОЗЗМЕЗДНЫЕ ПОСТУПЛЕНИЯ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91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0665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31782</TotalTime>
  <Words>2656</Words>
  <Application>Microsoft Office PowerPoint</Application>
  <PresentationFormat>Произвольный</PresentationFormat>
  <Paragraphs>613</Paragraphs>
  <Slides>29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Крупнейшие налогоплательщики района</vt:lpstr>
      <vt:lpstr>Структура доходной части бюджета Ачинского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Финансовое упраление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SMA</cp:lastModifiedBy>
  <cp:revision>3965</cp:revision>
  <cp:lastPrinted>2021-04-14T06:32:00Z</cp:lastPrinted>
  <dcterms:created xsi:type="dcterms:W3CDTF">2015-04-07T00:24:27Z</dcterms:created>
  <dcterms:modified xsi:type="dcterms:W3CDTF">2022-05-25T09:32:30Z</dcterms:modified>
</cp:coreProperties>
</file>