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pn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1.xml" ContentType="application/vnd.openxmlformats-officedocument.drawingml.chartshapes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rawings/drawing2.xml" ContentType="application/vnd.openxmlformats-officedocument.drawingml.chartshapes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4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notesSlides/notesSlide5.xml" ContentType="application/vnd.openxmlformats-officedocument.presentationml.notesSl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charts/chart1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charts/chart17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media/image49.jpg" ContentType="image/jpeg"/>
  <Override PartName="/ppt/charts/chart18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charts/chart19.xml" ContentType="application/vnd.openxmlformats-officedocument.drawingml.chart+xml"/>
  <Override PartName="/ppt/charts/style19.xml" ContentType="application/vnd.ms-office.chartstyle+xml"/>
  <Override PartName="/ppt/charts/colors19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968" r:id="rId1"/>
  </p:sldMasterIdLst>
  <p:notesMasterIdLst>
    <p:notesMasterId r:id="rId28"/>
  </p:notesMasterIdLst>
  <p:handoutMasterIdLst>
    <p:handoutMasterId r:id="rId29"/>
  </p:handoutMasterIdLst>
  <p:sldIdLst>
    <p:sldId id="273" r:id="rId2"/>
    <p:sldId id="409" r:id="rId3"/>
    <p:sldId id="423" r:id="rId4"/>
    <p:sldId id="391" r:id="rId5"/>
    <p:sldId id="431" r:id="rId6"/>
    <p:sldId id="435" r:id="rId7"/>
    <p:sldId id="426" r:id="rId8"/>
    <p:sldId id="427" r:id="rId9"/>
    <p:sldId id="430" r:id="rId10"/>
    <p:sldId id="436" r:id="rId11"/>
    <p:sldId id="437" r:id="rId12"/>
    <p:sldId id="386" r:id="rId13"/>
    <p:sldId id="387" r:id="rId14"/>
    <p:sldId id="438" r:id="rId15"/>
    <p:sldId id="360" r:id="rId16"/>
    <p:sldId id="359" r:id="rId17"/>
    <p:sldId id="433" r:id="rId18"/>
    <p:sldId id="373" r:id="rId19"/>
    <p:sldId id="439" r:id="rId20"/>
    <p:sldId id="434" r:id="rId21"/>
    <p:sldId id="377" r:id="rId22"/>
    <p:sldId id="399" r:id="rId23"/>
    <p:sldId id="384" r:id="rId24"/>
    <p:sldId id="367" r:id="rId25"/>
    <p:sldId id="440" r:id="rId26"/>
    <p:sldId id="420" r:id="rId27"/>
  </p:sldIdLst>
  <p:sldSz cx="5329238" cy="7561263"/>
  <p:notesSz cx="6783388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1">
          <p15:clr>
            <a:srgbClr val="A4A3A4"/>
          </p15:clr>
        </p15:guide>
        <p15:guide id="2" pos="167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36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5A80F"/>
    <a:srgbClr val="FF33CC"/>
    <a:srgbClr val="33CCFF"/>
    <a:srgbClr val="FEF800"/>
    <a:srgbClr val="FF66CC"/>
    <a:srgbClr val="0000FF"/>
    <a:srgbClr val="058D0F"/>
    <a:srgbClr val="FF0066"/>
    <a:srgbClr val="FFFF7D"/>
    <a:srgbClr val="06AE1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D03447BB-5D67-496B-8E87-E561075AD55C}" styleName="Темный стиль 1 - акцент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8EC20E35-A176-4012-BC5E-935CFFF8708E}" styleName="Средний стиль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22838BEF-8BB2-4498-84A7-C5851F593DF1}" styleName="Средний стиль 4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68D230F3-CF80-4859-8CE7-A43EE81993B5}" styleName="Светлый стиль 1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912C8C85-51F0-491E-9774-3900AFEF0FD7}" styleName="Светлый стиль 2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E8B1032C-EA38-4F05-BA0D-38AFFFC7BED3}" styleName="Светлый стиль 3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638B1855-1B75-4FBE-930C-398BA8C253C6}" styleName="Стиль из темы 2 - акцент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A488322-F2BA-4B5B-9748-0D474271808F}" styleName="Средний стиль 3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0A1B5D5-9B99-4C35-A422-299274C87663}" styleName="Средний стиль 1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67" autoAdjust="0"/>
    <p:restoredTop sz="92128" autoAdjust="0"/>
  </p:normalViewPr>
  <p:slideViewPr>
    <p:cSldViewPr>
      <p:cViewPr varScale="1">
        <p:scale>
          <a:sx n="96" d="100"/>
          <a:sy n="96" d="100"/>
        </p:scale>
        <p:origin x="3234" y="84"/>
      </p:cViewPr>
      <p:guideLst>
        <p:guide orient="horz" pos="2381"/>
        <p:guide pos="1678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200" d="100"/>
        <a:sy n="2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1" d="100"/>
          <a:sy n="61" d="100"/>
        </p:scale>
        <p:origin x="-3402" y="-90"/>
      </p:cViewPr>
      <p:guideLst>
        <p:guide orient="horz" pos="3127"/>
        <p:guide pos="213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.xlsx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4.xlsx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5.xlsx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6.xlsx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7.xlsx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8.xlsx"/><Relationship Id="rId2" Type="http://schemas.microsoft.com/office/2011/relationships/chartColorStyle" Target="colors19.xml"/><Relationship Id="rId1" Type="http://schemas.microsoft.com/office/2011/relationships/chartStyle" Target="style19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chartUserShapes" Target="../drawings/drawing2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2057840164015944"/>
          <c:y val="2.8092198279338825E-2"/>
          <c:w val="0.85320771937751705"/>
          <c:h val="0.80430294655236179"/>
        </c:manualLayout>
      </c:layout>
      <c:bar3DChart>
        <c:barDir val="col"/>
        <c:grouping val="clustered"/>
        <c:varyColors val="0"/>
        <c:ser>
          <c:idx val="0"/>
          <c:order val="0"/>
          <c:tx>
            <c:v>Доходы</c:v>
          </c:tx>
          <c:spPr>
            <a:solidFill>
              <a:srgbClr val="33CCFF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-2.1447719167355633E-2"/>
                  <c:y val="-2.14639450835429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42C0-4894-93A5-CC549AC1AB20}"/>
                </c:ext>
              </c:extLst>
            </c:dLbl>
            <c:dLbl>
              <c:idx val="1"/>
              <c:layout>
                <c:manualLayout>
                  <c:x val="-7.1867310110751287E-2"/>
                  <c:y val="2.301511953217319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42C0-4894-93A5-CC549AC1AB20}"/>
                </c:ext>
              </c:extLst>
            </c:dLbl>
            <c:dLbl>
              <c:idx val="2"/>
              <c:layout>
                <c:manualLayout>
                  <c:x val="-6.5154530535134661E-2"/>
                  <c:y val="-1.092050378240813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42C0-4894-93A5-CC549AC1AB2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Лист1!$E$3:$G$3</c:f>
              <c:strCache>
                <c:ptCount val="3"/>
                <c:pt idx="0">
                  <c:v>План 2021 год</c:v>
                </c:pt>
                <c:pt idx="1">
                  <c:v> План 2022 год</c:v>
                </c:pt>
                <c:pt idx="2">
                  <c:v>План 2023 год </c:v>
                </c:pt>
              </c:strCache>
            </c:strRef>
          </c:cat>
          <c:val>
            <c:numRef>
              <c:f>Лист1!$E$4:$G$4</c:f>
              <c:numCache>
                <c:formatCode>#\ ##0.0</c:formatCode>
                <c:ptCount val="3"/>
                <c:pt idx="0">
                  <c:v>701.5</c:v>
                </c:pt>
                <c:pt idx="1">
                  <c:v>783.1</c:v>
                </c:pt>
                <c:pt idx="2">
                  <c:v>725.9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42C0-4894-93A5-CC549AC1AB20}"/>
            </c:ext>
          </c:extLst>
        </c:ser>
        <c:ser>
          <c:idx val="1"/>
          <c:order val="1"/>
          <c:tx>
            <c:v>Расходы</c:v>
          </c:tx>
          <c:spPr>
            <a:solidFill>
              <a:srgbClr val="FF33CC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9.0557036484390452E-2"/>
                  <c:y val="7.964259678909342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42C0-4894-93A5-CC549AC1AB20}"/>
                </c:ext>
              </c:extLst>
            </c:dLbl>
            <c:dLbl>
              <c:idx val="1"/>
              <c:layout>
                <c:manualLayout>
                  <c:x val="9.6853996762764211E-2"/>
                  <c:y val="0.109357712156792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42C0-4894-93A5-CC549AC1AB20}"/>
                </c:ext>
              </c:extLst>
            </c:dLbl>
            <c:dLbl>
              <c:idx val="2"/>
              <c:layout>
                <c:manualLayout>
                  <c:x val="9.4886548508435739E-2"/>
                  <c:y val="6.625367348833387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42C0-4894-93A5-CC549AC1AB2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Лист1!$E$3:$G$3</c:f>
              <c:strCache>
                <c:ptCount val="3"/>
                <c:pt idx="0">
                  <c:v>План 2021 год</c:v>
                </c:pt>
                <c:pt idx="1">
                  <c:v> План 2022 год</c:v>
                </c:pt>
                <c:pt idx="2">
                  <c:v>План 2023 год </c:v>
                </c:pt>
              </c:strCache>
            </c:strRef>
          </c:cat>
          <c:val>
            <c:numRef>
              <c:f>Лист1!$E$5:$G$5</c:f>
              <c:numCache>
                <c:formatCode>#\ ##0.0</c:formatCode>
                <c:ptCount val="3"/>
                <c:pt idx="0">
                  <c:v>746.1</c:v>
                </c:pt>
                <c:pt idx="1">
                  <c:v>783.1</c:v>
                </c:pt>
                <c:pt idx="2">
                  <c:v>725.9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42C0-4894-93A5-CC549AC1AB20}"/>
            </c:ext>
          </c:extLst>
        </c:ser>
        <c:ser>
          <c:idx val="2"/>
          <c:order val="2"/>
          <c:tx>
            <c:v>Условно утвержденные расходы</c:v>
          </c:tx>
          <c:spPr>
            <a:solidFill>
              <a:srgbClr val="05A80F"/>
            </a:solidFill>
            <a:ln>
              <a:noFill/>
            </a:ln>
            <a:effectLst/>
            <a:sp3d/>
          </c:spPr>
          <c:invertIfNegative val="0"/>
          <c:dLbls>
            <c:dLbl>
              <c:idx val="1"/>
              <c:layout>
                <c:manualLayout>
                  <c:x val="1.2486992715920915E-2"/>
                  <c:y val="-2.534317496990092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42C0-4894-93A5-CC549AC1AB20}"/>
                </c:ext>
              </c:extLst>
            </c:dLbl>
            <c:dLbl>
              <c:idx val="2"/>
              <c:layout>
                <c:manualLayout>
                  <c:x val="1.8036767256330213E-2"/>
                  <c:y val="-1.126363331995592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42C0-4894-93A5-CC549AC1AB2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Лист1!$E$3:$G$3</c:f>
              <c:strCache>
                <c:ptCount val="3"/>
                <c:pt idx="0">
                  <c:v>План 2021 год</c:v>
                </c:pt>
                <c:pt idx="1">
                  <c:v> План 2022 год</c:v>
                </c:pt>
                <c:pt idx="2">
                  <c:v>План 2023 год </c:v>
                </c:pt>
              </c:strCache>
            </c:strRef>
          </c:cat>
          <c:val>
            <c:numRef>
              <c:f>Лист1!$E$6:$G$6</c:f>
              <c:numCache>
                <c:formatCode>#\ ##0.0</c:formatCode>
                <c:ptCount val="3"/>
                <c:pt idx="1">
                  <c:v>10</c:v>
                </c:pt>
                <c:pt idx="2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42C0-4894-93A5-CC549AC1AB20}"/>
            </c:ext>
          </c:extLst>
        </c:ser>
        <c:ser>
          <c:idx val="3"/>
          <c:order val="3"/>
          <c:tx>
            <c:v>Дефицит/профицит</c:v>
          </c:tx>
          <c:spPr>
            <a:solidFill>
              <a:srgbClr val="FF0000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1.7420314123707741E-2"/>
                  <c:y val="0.1279445381489598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42C0-4894-93A5-CC549AC1AB20}"/>
                </c:ext>
              </c:extLst>
            </c:dLbl>
            <c:dLbl>
              <c:idx val="1"/>
              <c:layout>
                <c:manualLayout>
                  <c:x val="4.0088282790147395E-2"/>
                  <c:y val="-6.686546612666030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42C0-4894-93A5-CC549AC1AB20}"/>
                </c:ext>
              </c:extLst>
            </c:dLbl>
            <c:dLbl>
              <c:idx val="2"/>
              <c:layout>
                <c:manualLayout>
                  <c:x val="5.7161642996616024E-2"/>
                  <c:y val="-1.737559463089969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42C0-4894-93A5-CC549AC1AB2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Лист1!$E$3:$G$3</c:f>
              <c:strCache>
                <c:ptCount val="3"/>
                <c:pt idx="0">
                  <c:v>План 2021 год</c:v>
                </c:pt>
                <c:pt idx="1">
                  <c:v> План 2022 год</c:v>
                </c:pt>
                <c:pt idx="2">
                  <c:v>План 2023 год </c:v>
                </c:pt>
              </c:strCache>
            </c:strRef>
          </c:cat>
          <c:val>
            <c:numRef>
              <c:f>Лист1!$E$7:$G$7</c:f>
              <c:numCache>
                <c:formatCode>#\ ##0.0</c:formatCode>
                <c:ptCount val="3"/>
                <c:pt idx="0">
                  <c:v>-44.600000000000023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42C0-4894-93A5-CC549AC1AB2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gapDepth val="0"/>
        <c:shape val="box"/>
        <c:axId val="528852015"/>
        <c:axId val="528851599"/>
        <c:axId val="0"/>
      </c:bar3DChart>
      <c:catAx>
        <c:axId val="52885201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28851599"/>
        <c:crosses val="autoZero"/>
        <c:auto val="1"/>
        <c:lblAlgn val="ctr"/>
        <c:lblOffset val="100"/>
        <c:noMultiLvlLbl val="0"/>
      </c:catAx>
      <c:valAx>
        <c:axId val="52885159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ajorGridlines>
        <c:numFmt formatCode="#\ ##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52885201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6.7079946513929387E-2"/>
          <c:y val="0.86125323974657308"/>
          <c:w val="0.65851215502103666"/>
          <c:h val="0.1266666717396697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gradFill>
              <a:gsLst>
                <a:gs pos="0">
                  <a:schemeClr val="accent1"/>
                </a:gs>
                <a:gs pos="100000">
                  <a:schemeClr val="accent1">
                    <a:lumMod val="84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rgbClr val="33CCFF"/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4-D8D0-4ED3-ABC0-C73D4DB88149}"/>
              </c:ext>
            </c:extLst>
          </c:dPt>
          <c:dPt>
            <c:idx val="1"/>
            <c:invertIfNegative val="0"/>
            <c:bubble3D val="0"/>
            <c:spPr>
              <a:solidFill>
                <a:srgbClr val="FF33CC"/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D8D0-4ED3-ABC0-C73D4DB88149}"/>
              </c:ext>
            </c:extLst>
          </c:dPt>
          <c:dPt>
            <c:idx val="2"/>
            <c:invertIfNegative val="0"/>
            <c:bubble3D val="0"/>
            <c:spPr>
              <a:solidFill>
                <a:srgbClr val="05A80F"/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6-D8D0-4ED3-ABC0-C73D4DB88149}"/>
              </c:ext>
            </c:extLst>
          </c:dPt>
          <c:dLbls>
            <c:dLbl>
              <c:idx val="0"/>
              <c:layout>
                <c:manualLayout>
                  <c:x val="-1.6394390621126885E-17"/>
                  <c:y val="0.22084388177916248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D8D0-4ED3-ABC0-C73D4DB88149}"/>
                </c:ext>
              </c:extLst>
            </c:dLbl>
            <c:dLbl>
              <c:idx val="1"/>
              <c:layout>
                <c:manualLayout>
                  <c:x val="7.1539985500477877E-3"/>
                  <c:y val="0.23563569878315019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D8D0-4ED3-ABC0-C73D4DB88149}"/>
                </c:ext>
              </c:extLst>
            </c:dLbl>
            <c:dLbl>
              <c:idx val="2"/>
              <c:layout>
                <c:manualLayout>
                  <c:x val="-1.3115512496901508E-16"/>
                  <c:y val="0.23388024789955647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330" b="1" i="0" u="none" strike="noStrike" kern="1200" baseline="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638981067815963"/>
                      <c:h val="0.2356356987831502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6-D8D0-4ED3-ABC0-C73D4DB881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5.2</c:v>
                </c:pt>
                <c:pt idx="1">
                  <c:v>7.3</c:v>
                </c:pt>
                <c:pt idx="2">
                  <c:v>4.5999999999999996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8D0-4ED3-ABC0-C73D4DB88149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41"/>
        <c:axId val="1600114511"/>
        <c:axId val="1600097455"/>
      </c:barChart>
      <c:catAx>
        <c:axId val="160011451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600097455"/>
        <c:crosses val="autoZero"/>
        <c:auto val="1"/>
        <c:lblAlgn val="ctr"/>
        <c:lblOffset val="100"/>
        <c:noMultiLvlLbl val="0"/>
      </c:catAx>
      <c:valAx>
        <c:axId val="1600097455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60011451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gradFill>
              <a:gsLst>
                <a:gs pos="0">
                  <a:schemeClr val="accent1"/>
                </a:gs>
                <a:gs pos="100000">
                  <a:schemeClr val="accent1">
                    <a:lumMod val="84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rgbClr val="33CCFF"/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77A6-4B12-AF7F-64E07888EF36}"/>
              </c:ext>
            </c:extLst>
          </c:dPt>
          <c:dPt>
            <c:idx val="1"/>
            <c:invertIfNegative val="0"/>
            <c:bubble3D val="0"/>
            <c:spPr>
              <a:solidFill>
                <a:srgbClr val="FF33CC"/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77A6-4B12-AF7F-64E07888EF36}"/>
              </c:ext>
            </c:extLst>
          </c:dPt>
          <c:dPt>
            <c:idx val="2"/>
            <c:invertIfNegative val="0"/>
            <c:bubble3D val="0"/>
            <c:spPr>
              <a:solidFill>
                <a:srgbClr val="05A80F"/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77A6-4B12-AF7F-64E07888EF36}"/>
              </c:ext>
            </c:extLst>
          </c:dPt>
          <c:dLbls>
            <c:dLbl>
              <c:idx val="0"/>
              <c:layout>
                <c:manualLayout>
                  <c:x val="-6.5598326467891837E-3"/>
                  <c:y val="0.21239458494738889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77A6-4B12-AF7F-64E07888EF36}"/>
                </c:ext>
              </c:extLst>
            </c:dLbl>
            <c:dLbl>
              <c:idx val="1"/>
              <c:layout>
                <c:manualLayout>
                  <c:x val="3.2799163233945845E-3"/>
                  <c:y val="0.22043648000387525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240621892795806"/>
                      <c:h val="0.2151110424869399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77A6-4B12-AF7F-64E07888EF36}"/>
                </c:ext>
              </c:extLst>
            </c:dLbl>
            <c:dLbl>
              <c:idx val="2"/>
              <c:layout>
                <c:manualLayout>
                  <c:x val="6.5598326467890484E-3"/>
                  <c:y val="0.204120326429035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77A6-4B12-AF7F-64E07888EF3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35.5</c:v>
                </c:pt>
                <c:pt idx="1">
                  <c:v>35.5</c:v>
                </c:pt>
                <c:pt idx="2">
                  <c:v>35.6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77A6-4B12-AF7F-64E07888EF36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41"/>
        <c:axId val="1600114511"/>
        <c:axId val="1600097455"/>
      </c:barChart>
      <c:catAx>
        <c:axId val="160011451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600097455"/>
        <c:crosses val="autoZero"/>
        <c:auto val="1"/>
        <c:lblAlgn val="ctr"/>
        <c:lblOffset val="100"/>
        <c:noMultiLvlLbl val="0"/>
      </c:catAx>
      <c:valAx>
        <c:axId val="1600097455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60011451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gradFill>
              <a:gsLst>
                <a:gs pos="0">
                  <a:schemeClr val="accent1"/>
                </a:gs>
                <a:gs pos="100000">
                  <a:schemeClr val="accent1">
                    <a:lumMod val="84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rgbClr val="33CCFF"/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711C-43B9-B312-F4EC641A09E9}"/>
              </c:ext>
            </c:extLst>
          </c:dPt>
          <c:dPt>
            <c:idx val="1"/>
            <c:invertIfNegative val="0"/>
            <c:bubble3D val="0"/>
            <c:spPr>
              <a:solidFill>
                <a:srgbClr val="FF33CC"/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711C-43B9-B312-F4EC641A09E9}"/>
              </c:ext>
            </c:extLst>
          </c:dPt>
          <c:dPt>
            <c:idx val="2"/>
            <c:invertIfNegative val="0"/>
            <c:bubble3D val="0"/>
            <c:spPr>
              <a:solidFill>
                <a:srgbClr val="05A80F"/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711C-43B9-B312-F4EC641A09E9}"/>
              </c:ext>
            </c:extLst>
          </c:dPt>
          <c:dLbls>
            <c:dLbl>
              <c:idx val="0"/>
              <c:layout>
                <c:manualLayout>
                  <c:x val="0"/>
                  <c:y val="0.19290374505539667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711C-43B9-B312-F4EC641A09E9}"/>
                </c:ext>
              </c:extLst>
            </c:dLbl>
            <c:dLbl>
              <c:idx val="1"/>
              <c:layout>
                <c:manualLayout>
                  <c:x val="0"/>
                  <c:y val="0.21796686663888745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8960683350973676"/>
                      <c:h val="0.21511137958878884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711C-43B9-B312-F4EC641A09E9}"/>
                </c:ext>
              </c:extLst>
            </c:dLbl>
            <c:dLbl>
              <c:idx val="2"/>
              <c:layout>
                <c:manualLayout>
                  <c:x val="0"/>
                  <c:y val="0.1967728555310109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711C-43B9-B312-F4EC641A09E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4.3</c:v>
                </c:pt>
                <c:pt idx="1">
                  <c:v>4.3</c:v>
                </c:pt>
                <c:pt idx="2">
                  <c:v>4.3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711C-43B9-B312-F4EC641A09E9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41"/>
        <c:axId val="1600114511"/>
        <c:axId val="1600097455"/>
      </c:barChart>
      <c:catAx>
        <c:axId val="160011451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600097455"/>
        <c:crosses val="autoZero"/>
        <c:auto val="1"/>
        <c:lblAlgn val="ctr"/>
        <c:lblOffset val="100"/>
        <c:noMultiLvlLbl val="0"/>
      </c:catAx>
      <c:valAx>
        <c:axId val="1600097455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60011451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gradFill>
              <a:gsLst>
                <a:gs pos="0">
                  <a:schemeClr val="accent1"/>
                </a:gs>
                <a:gs pos="100000">
                  <a:schemeClr val="accent1">
                    <a:lumMod val="84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rgbClr val="33CCFF"/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FD47-4DCF-8830-54A1A2A5FB6C}"/>
              </c:ext>
            </c:extLst>
          </c:dPt>
          <c:dPt>
            <c:idx val="1"/>
            <c:invertIfNegative val="0"/>
            <c:bubble3D val="0"/>
            <c:spPr>
              <a:solidFill>
                <a:srgbClr val="FF33CC"/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FD47-4DCF-8830-54A1A2A5FB6C}"/>
              </c:ext>
            </c:extLst>
          </c:dPt>
          <c:dPt>
            <c:idx val="2"/>
            <c:invertIfNegative val="0"/>
            <c:bubble3D val="0"/>
            <c:spPr>
              <a:solidFill>
                <a:srgbClr val="05A80F"/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FD47-4DCF-8830-54A1A2A5FB6C}"/>
              </c:ext>
            </c:extLst>
          </c:dPt>
          <c:dLbls>
            <c:dLbl>
              <c:idx val="0"/>
              <c:layout>
                <c:manualLayout>
                  <c:x val="6.3948341824531648E-3"/>
                  <c:y val="0.2300485813488831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0,1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FD47-4DCF-8830-54A1A2A5FB6C}"/>
                </c:ext>
              </c:extLst>
            </c:dLbl>
            <c:dLbl>
              <c:idx val="1"/>
              <c:layout>
                <c:manualLayout>
                  <c:x val="-6.3948341824532377E-3"/>
                  <c:y val="0.23004902163661997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0,1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8960683350973676"/>
                      <c:h val="0.21511137958878884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3-FD47-4DCF-8830-54A1A2A5FB6C}"/>
                </c:ext>
              </c:extLst>
            </c:dLbl>
            <c:dLbl>
              <c:idx val="2"/>
              <c:layout>
                <c:manualLayout>
                  <c:x val="0"/>
                  <c:y val="0.2262946881045701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0">
                    <a:spAutoFit/>
                  </a:bodyPr>
                  <a:lstStyle/>
                  <a:p>
                    <a:pPr algn="l">
                      <a:defRPr sz="1330" b="1" i="0" u="none" strike="noStrike" kern="1200" baseline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dirty="0"/>
                      <a:t>0,1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spAutoFit/>
                </a:bodyPr>
                <a:lstStyle/>
                <a:p>
                  <a:pPr algn="l">
                    <a:defRPr sz="1330" b="1" i="0" u="none" strike="noStrike" kern="1200" baseline="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FD47-4DCF-8830-54A1A2A5FB6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sz="133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0.12</c:v>
                </c:pt>
                <c:pt idx="1">
                  <c:v>0.12</c:v>
                </c:pt>
                <c:pt idx="2">
                  <c:v>0.12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FD47-4DCF-8830-54A1A2A5FB6C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41"/>
        <c:axId val="1600114511"/>
        <c:axId val="1600097455"/>
      </c:barChart>
      <c:catAx>
        <c:axId val="160011451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600097455"/>
        <c:crosses val="autoZero"/>
        <c:auto val="1"/>
        <c:lblAlgn val="ctr"/>
        <c:lblOffset val="100"/>
        <c:noMultiLvlLbl val="0"/>
      </c:catAx>
      <c:valAx>
        <c:axId val="1600097455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60011451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gradFill>
              <a:gsLst>
                <a:gs pos="0">
                  <a:schemeClr val="accent1"/>
                </a:gs>
                <a:gs pos="100000">
                  <a:schemeClr val="accent1">
                    <a:lumMod val="84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rgbClr val="33CCFF"/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8264-46C9-8927-782FCAEB6C2F}"/>
              </c:ext>
            </c:extLst>
          </c:dPt>
          <c:dPt>
            <c:idx val="1"/>
            <c:invertIfNegative val="0"/>
            <c:bubble3D val="0"/>
            <c:spPr>
              <a:solidFill>
                <a:srgbClr val="FF33CC"/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8264-46C9-8927-782FCAEB6C2F}"/>
              </c:ext>
            </c:extLst>
          </c:dPt>
          <c:dPt>
            <c:idx val="2"/>
            <c:invertIfNegative val="0"/>
            <c:bubble3D val="0"/>
            <c:spPr>
              <a:solidFill>
                <a:srgbClr val="05A80F"/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8264-46C9-8927-782FCAEB6C2F}"/>
              </c:ext>
            </c:extLst>
          </c:dPt>
          <c:dLbls>
            <c:dLbl>
              <c:idx val="0"/>
              <c:layout>
                <c:manualLayout>
                  <c:x val="-1.4654659042916741E-17"/>
                  <c:y val="0.24123188986466435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264-46C9-8927-782FCAEB6C2F}"/>
                </c:ext>
              </c:extLst>
            </c:dLbl>
            <c:dLbl>
              <c:idx val="1"/>
              <c:layout>
                <c:manualLayout>
                  <c:x val="-5.8618636171666966E-17"/>
                  <c:y val="0.23004902163661986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8960683350973676"/>
                      <c:h val="0.21511137958878884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8264-46C9-8927-782FCAEB6C2F}"/>
                </c:ext>
              </c:extLst>
            </c:dLbl>
            <c:dLbl>
              <c:idx val="2"/>
              <c:layout>
                <c:manualLayout>
                  <c:x val="-1.2789668364906359E-2"/>
                  <c:y val="0.22380970411783499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8264-46C9-8927-782FCAEB6C2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10.199999999999999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8264-46C9-8927-782FCAEB6C2F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41"/>
        <c:axId val="1600114511"/>
        <c:axId val="1600097455"/>
      </c:barChart>
      <c:catAx>
        <c:axId val="160011451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600097455"/>
        <c:crosses val="autoZero"/>
        <c:auto val="1"/>
        <c:lblAlgn val="ctr"/>
        <c:lblOffset val="100"/>
        <c:noMultiLvlLbl val="0"/>
      </c:catAx>
      <c:valAx>
        <c:axId val="1600097455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60011451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gradFill>
              <a:gsLst>
                <a:gs pos="0">
                  <a:schemeClr val="accent1"/>
                </a:gs>
                <a:gs pos="100000">
                  <a:schemeClr val="accent1">
                    <a:lumMod val="84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rgbClr val="33CCFF"/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C788-45C2-8EC8-48F52922FE3D}"/>
              </c:ext>
            </c:extLst>
          </c:dPt>
          <c:dPt>
            <c:idx val="1"/>
            <c:invertIfNegative val="0"/>
            <c:bubble3D val="0"/>
            <c:spPr>
              <a:solidFill>
                <a:srgbClr val="FF33CC"/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C788-45C2-8EC8-48F52922FE3D}"/>
              </c:ext>
            </c:extLst>
          </c:dPt>
          <c:dPt>
            <c:idx val="2"/>
            <c:invertIfNegative val="0"/>
            <c:bubble3D val="0"/>
            <c:spPr>
              <a:solidFill>
                <a:srgbClr val="05A80F"/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C788-45C2-8EC8-48F52922FE3D}"/>
              </c:ext>
            </c:extLst>
          </c:dPt>
          <c:dLbls>
            <c:dLbl>
              <c:idx val="0"/>
              <c:layout>
                <c:manualLayout>
                  <c:x val="-1.4654659042916741E-17"/>
                  <c:y val="0.24123188986466435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788-45C2-8EC8-48F52922FE3D}"/>
                </c:ext>
              </c:extLst>
            </c:dLbl>
            <c:dLbl>
              <c:idx val="1"/>
              <c:layout>
                <c:manualLayout>
                  <c:x val="-5.8618636171666966E-17"/>
                  <c:y val="0.23004902163661986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8960683350973676"/>
                      <c:h val="0.21511137958878884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C788-45C2-8EC8-48F52922FE3D}"/>
                </c:ext>
              </c:extLst>
            </c:dLbl>
            <c:dLbl>
              <c:idx val="2"/>
              <c:layout>
                <c:manualLayout>
                  <c:x val="0"/>
                  <c:y val="0.2257311198014125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C788-45C2-8EC8-48F52922FE3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</c:numCache>
            </c:numRef>
          </c:cat>
          <c:val>
            <c:numRef>
              <c:f>Лист1!$B$2:$B$4</c:f>
              <c:numCache>
                <c:formatCode>0.0</c:formatCode>
                <c:ptCount val="3"/>
                <c:pt idx="0" formatCode="General">
                  <c:v>8.1999999999999993</c:v>
                </c:pt>
                <c:pt idx="1">
                  <c:v>8</c:v>
                </c:pt>
                <c:pt idx="2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C788-45C2-8EC8-48F52922FE3D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41"/>
        <c:axId val="1600114511"/>
        <c:axId val="1600097455"/>
      </c:barChart>
      <c:catAx>
        <c:axId val="160011451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600097455"/>
        <c:crosses val="autoZero"/>
        <c:auto val="1"/>
        <c:lblAlgn val="ctr"/>
        <c:lblOffset val="100"/>
        <c:noMultiLvlLbl val="0"/>
      </c:catAx>
      <c:valAx>
        <c:axId val="1600097455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60011451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9462905839585041E-2"/>
          <c:y val="8.2119266200054886E-2"/>
          <c:w val="0.86552431319454837"/>
          <c:h val="0.6545063575974331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gradFill>
              <a:gsLst>
                <a:gs pos="0">
                  <a:schemeClr val="accent1"/>
                </a:gs>
                <a:gs pos="100000">
                  <a:schemeClr val="accent1">
                    <a:lumMod val="84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rgbClr val="33CCFF"/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DCFC-4C80-B72A-485A4D283418}"/>
              </c:ext>
            </c:extLst>
          </c:dPt>
          <c:dPt>
            <c:idx val="1"/>
            <c:invertIfNegative val="0"/>
            <c:bubble3D val="0"/>
            <c:spPr>
              <a:solidFill>
                <a:srgbClr val="FF33CC"/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DCFC-4C80-B72A-485A4D283418}"/>
              </c:ext>
            </c:extLst>
          </c:dPt>
          <c:dPt>
            <c:idx val="2"/>
            <c:invertIfNegative val="0"/>
            <c:bubble3D val="0"/>
            <c:spPr>
              <a:solidFill>
                <a:srgbClr val="05A80F"/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DCFC-4C80-B72A-485A4D283418}"/>
              </c:ext>
            </c:extLst>
          </c:dPt>
          <c:dLbls>
            <c:dLbl>
              <c:idx val="0"/>
              <c:layout>
                <c:manualLayout>
                  <c:x val="-6.1125312184296182E-3"/>
                  <c:y val="0.15455054250444361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4043665612776444"/>
                      <c:h val="0.340338736584671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DCFC-4C80-B72A-485A4D283418}"/>
                </c:ext>
              </c:extLst>
            </c:dLbl>
            <c:dLbl>
              <c:idx val="1"/>
              <c:layout>
                <c:manualLayout>
                  <c:x val="-6.112290567594247E-3"/>
                  <c:y val="0.23004925719064459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073218016661697"/>
                      <c:h val="0.2333602514013440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DCFC-4C80-B72A-485A4D283418}"/>
                </c:ext>
              </c:extLst>
            </c:dLbl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8933690587520139"/>
                      <c:h val="0.32209001076243754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DCFC-4C80-B72A-485A4D28341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120.6</c:v>
                </c:pt>
                <c:pt idx="1">
                  <c:v>115.9</c:v>
                </c:pt>
                <c:pt idx="2">
                  <c:v>113.2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DCFC-4C80-B72A-485A4D283418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41"/>
        <c:axId val="1600114511"/>
        <c:axId val="1600097455"/>
      </c:barChart>
      <c:catAx>
        <c:axId val="160011451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600097455"/>
        <c:crosses val="autoZero"/>
        <c:auto val="1"/>
        <c:lblAlgn val="ctr"/>
        <c:lblOffset val="100"/>
        <c:noMultiLvlLbl val="0"/>
      </c:catAx>
      <c:valAx>
        <c:axId val="1600097455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60011451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gradFill>
              <a:gsLst>
                <a:gs pos="0">
                  <a:schemeClr val="accent1"/>
                </a:gs>
                <a:gs pos="100000">
                  <a:schemeClr val="accent1">
                    <a:lumMod val="84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rgbClr val="33CCFF"/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3A5B-432D-A37C-448AF74E47A3}"/>
              </c:ext>
            </c:extLst>
          </c:dPt>
          <c:dPt>
            <c:idx val="1"/>
            <c:invertIfNegative val="0"/>
            <c:bubble3D val="0"/>
            <c:spPr>
              <a:solidFill>
                <a:srgbClr val="FF33CC"/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3A5B-432D-A37C-448AF74E47A3}"/>
              </c:ext>
            </c:extLst>
          </c:dPt>
          <c:dPt>
            <c:idx val="2"/>
            <c:invertIfNegative val="0"/>
            <c:bubble3D val="0"/>
            <c:spPr>
              <a:solidFill>
                <a:srgbClr val="05A80F"/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3A5B-432D-A37C-448AF74E47A3}"/>
              </c:ext>
            </c:extLst>
          </c:dPt>
          <c:dLbls>
            <c:dLbl>
              <c:idx val="0"/>
              <c:layout>
                <c:manualLayout>
                  <c:x val="-1.4654659042916741E-17"/>
                  <c:y val="0.24123188986466435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A5B-432D-A37C-448AF74E47A3}"/>
                </c:ext>
              </c:extLst>
            </c:dLbl>
            <c:dLbl>
              <c:idx val="1"/>
              <c:layout>
                <c:manualLayout>
                  <c:x val="-5.8618636171666966E-17"/>
                  <c:y val="0.23004902163661986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8960683350973676"/>
                      <c:h val="0.21511137958878884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3A5B-432D-A37C-448AF74E47A3}"/>
                </c:ext>
              </c:extLst>
            </c:dLbl>
            <c:dLbl>
              <c:idx val="2"/>
              <c:layout>
                <c:manualLayout>
                  <c:x val="-6.3948341824531796E-3"/>
                  <c:y val="0.24703928511360745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3A5B-432D-A37C-448AF74E47A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1.2</c:v>
                </c:pt>
                <c:pt idx="1">
                  <c:v>1.2</c:v>
                </c:pt>
                <c:pt idx="2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3A5B-432D-A37C-448AF74E47A3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41"/>
        <c:axId val="1600114511"/>
        <c:axId val="1600097455"/>
      </c:barChart>
      <c:catAx>
        <c:axId val="160011451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600097455"/>
        <c:crosses val="autoZero"/>
        <c:auto val="1"/>
        <c:lblAlgn val="ctr"/>
        <c:lblOffset val="100"/>
        <c:noMultiLvlLbl val="0"/>
      </c:catAx>
      <c:valAx>
        <c:axId val="1600097455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60011451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33CCFF"/>
            </a:soli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rgbClr val="33CCFF"/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45C2-440A-9B95-A852F44636DD}"/>
              </c:ext>
            </c:extLst>
          </c:dPt>
          <c:dPt>
            <c:idx val="1"/>
            <c:invertIfNegative val="0"/>
            <c:bubble3D val="0"/>
            <c:spPr>
              <a:solidFill>
                <a:srgbClr val="FF33CC"/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45C2-440A-9B95-A852F44636DD}"/>
              </c:ext>
            </c:extLst>
          </c:dPt>
          <c:dPt>
            <c:idx val="2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45C2-440A-9B95-A852F44636DD}"/>
              </c:ext>
            </c:extLst>
          </c:dPt>
          <c:dLbls>
            <c:dLbl>
              <c:idx val="0"/>
              <c:layout>
                <c:manualLayout>
                  <c:x val="5.3732783801547467E-3"/>
                  <c:y val="0.29501323778166139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0">
                    <a:spAutoFit/>
                  </a:bodyPr>
                  <a:lstStyle/>
                  <a:p>
                    <a:pPr algn="l">
                      <a:defRPr sz="1330" b="1" i="0" u="none" strike="noStrike" kern="1200" baseline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dirty="0"/>
                      <a:t>28,6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spAutoFit/>
                </a:bodyPr>
                <a:lstStyle/>
                <a:p>
                  <a:pPr algn="l">
                    <a:defRPr sz="1330" b="1" i="0" u="none" strike="noStrike" kern="1200" baseline="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45C2-440A-9B95-A852F44636DD}"/>
                </c:ext>
              </c:extLst>
            </c:dLbl>
            <c:dLbl>
              <c:idx val="1"/>
              <c:layout>
                <c:manualLayout>
                  <c:x val="-5.8618636171666966E-17"/>
                  <c:y val="0.30833218124708855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8960683350973676"/>
                      <c:h val="0.21511137958878884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45C2-440A-9B95-A852F44636DD}"/>
                </c:ext>
              </c:extLst>
            </c:dLbl>
            <c:dLbl>
              <c:idx val="2"/>
              <c:layout>
                <c:manualLayout>
                  <c:x val="9.1733916071842433E-3"/>
                  <c:y val="0.259414631286034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330" b="1" i="0" u="none" strike="noStrike" kern="1200" baseline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dirty="0"/>
                      <a:t>46,0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330" b="1" i="0" u="none" strike="noStrike" kern="1200" baseline="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7.6932883666888607E-2"/>
                      <c:h val="0.29520189369749023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5-45C2-440A-9B95-A852F44636D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28.5</c:v>
                </c:pt>
                <c:pt idx="1">
                  <c:v>37.6</c:v>
                </c:pt>
                <c:pt idx="2">
                  <c:v>46.1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45C2-440A-9B95-A852F44636DD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41"/>
        <c:axId val="1600114511"/>
        <c:axId val="1600097455"/>
      </c:barChart>
      <c:catAx>
        <c:axId val="160011451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600097455"/>
        <c:crosses val="autoZero"/>
        <c:auto val="1"/>
        <c:lblAlgn val="ctr"/>
        <c:lblOffset val="100"/>
        <c:noMultiLvlLbl val="0"/>
      </c:catAx>
      <c:valAx>
        <c:axId val="1600097455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60011451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05A80F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-3.5746201966041437E-3"/>
                  <c:y val="-8.579088471849866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FE6F-408C-8932-AAB43AA4A8C5}"/>
                </c:ext>
              </c:extLst>
            </c:dLbl>
            <c:dLbl>
              <c:idx val="1"/>
              <c:layout>
                <c:manualLayout>
                  <c:x val="-7.1492403932082215E-3"/>
                  <c:y val="-8.579088471849866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FE6F-408C-8932-AAB43AA4A8C5}"/>
                </c:ext>
              </c:extLst>
            </c:dLbl>
            <c:dLbl>
              <c:idx val="2"/>
              <c:layout>
                <c:manualLayout>
                  <c:x val="1.0723860589812333E-2"/>
                  <c:y val="-8.042895442359258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FE6F-408C-8932-AAB43AA4A8C5}"/>
                </c:ext>
              </c:extLst>
            </c:dLbl>
            <c:dLbl>
              <c:idx val="3"/>
              <c:layout>
                <c:manualLayout>
                  <c:x val="7.1492403932082215E-3"/>
                  <c:y val="-8.579088471849866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FE6F-408C-8932-AAB43AA4A8C5}"/>
                </c:ext>
              </c:extLst>
            </c:dLbl>
            <c:dLbl>
              <c:idx val="4"/>
              <c:layout>
                <c:manualLayout>
                  <c:x val="3.5746201966041107E-3"/>
                  <c:y val="-8.579088471849866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FE6F-408C-8932-AAB43AA4A8C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5"/>
                <c:pt idx="0">
                  <c:v>01.01.2021</c:v>
                </c:pt>
                <c:pt idx="1">
                  <c:v>01.04.2021</c:v>
                </c:pt>
                <c:pt idx="2">
                  <c:v>01.07.2021</c:v>
                </c:pt>
                <c:pt idx="3">
                  <c:v>01.10.2021</c:v>
                </c:pt>
                <c:pt idx="4">
                  <c:v>01.01.2022</c:v>
                </c:pt>
              </c:strCache>
            </c:strRef>
          </c:cat>
          <c:val>
            <c:numRef>
              <c:f>Лист1!$B$2:$B$7</c:f>
              <c:numCache>
                <c:formatCode>0.0</c:formatCode>
                <c:ptCount val="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E6F-408C-8932-AAB43AA4A8C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059206783"/>
        <c:axId val="2059198047"/>
        <c:axId val="0"/>
      </c:bar3DChart>
      <c:catAx>
        <c:axId val="205920678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cap="none" spc="0" normalizeH="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059198047"/>
        <c:crosses val="autoZero"/>
        <c:auto val="1"/>
        <c:lblAlgn val="ctr"/>
        <c:lblOffset val="100"/>
        <c:noMultiLvlLbl val="0"/>
      </c:catAx>
      <c:valAx>
        <c:axId val="205919804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05920678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Лист1!$D$36</c:f>
              <c:strCache>
                <c:ptCount val="1"/>
                <c:pt idx="0">
                  <c:v>Налоговые и неналоговые доходы</c:v>
                </c:pt>
              </c:strCache>
            </c:strRef>
          </c:tx>
          <c:spPr>
            <a:solidFill>
              <a:srgbClr val="FF66CC"/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p3d/>
          </c:spPr>
          <c:invertIfNegative val="0"/>
          <c:dLbls>
            <c:dLbl>
              <c:idx val="0"/>
              <c:layout>
                <c:manualLayout>
                  <c:x val="0.10440778199043659"/>
                  <c:y val="-5.3015113448849342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101,8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FE9C-429B-A4BA-D613351D556E}"/>
                </c:ext>
              </c:extLst>
            </c:dLbl>
            <c:dLbl>
              <c:idx val="1"/>
              <c:layout>
                <c:manualLayout>
                  <c:x val="0.10110127495122131"/>
                  <c:y val="-4.50058157136292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FE9C-429B-A4BA-D613351D556E}"/>
                </c:ext>
              </c:extLst>
            </c:dLbl>
            <c:dLbl>
              <c:idx val="2"/>
              <c:layout>
                <c:manualLayout>
                  <c:x val="0.10455691911612656"/>
                  <c:y val="-5.124617364927774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FE9C-429B-A4BA-D613351D556E}"/>
                </c:ext>
              </c:extLst>
            </c:dLbl>
            <c:dLbl>
              <c:idx val="3"/>
              <c:layout>
                <c:manualLayout>
                  <c:x val="0.10520577974843383"/>
                  <c:y val="-5.5599703613087387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117,6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FE9C-429B-A4BA-D613351D556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Лист1!$E$35:$H$35</c:f>
              <c:strCache>
                <c:ptCount val="4"/>
                <c:pt idx="0">
                  <c:v>Факт             2020 год</c:v>
                </c:pt>
                <c:pt idx="1">
                  <c:v>План               2021 год</c:v>
                </c:pt>
                <c:pt idx="2">
                  <c:v>План           2022 год</c:v>
                </c:pt>
                <c:pt idx="3">
                  <c:v>План              2023 год</c:v>
                </c:pt>
              </c:strCache>
            </c:strRef>
          </c:cat>
          <c:val>
            <c:numRef>
              <c:f>Лист1!$E$36:$H$36</c:f>
              <c:numCache>
                <c:formatCode>#\ ##0.0</c:formatCode>
                <c:ptCount val="4"/>
                <c:pt idx="0">
                  <c:v>101.9</c:v>
                </c:pt>
                <c:pt idx="1">
                  <c:v>107.8</c:v>
                </c:pt>
                <c:pt idx="2">
                  <c:v>112.3</c:v>
                </c:pt>
                <c:pt idx="3">
                  <c:v>117.7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E9C-429B-A4BA-D613351D556E}"/>
            </c:ext>
          </c:extLst>
        </c:ser>
        <c:ser>
          <c:idx val="1"/>
          <c:order val="1"/>
          <c:tx>
            <c:strRef>
              <c:f>Лист1!#REF!</c:f>
              <c:strCache>
                <c:ptCount val="1"/>
                <c:pt idx="0">
                  <c:v>#REF!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p3d/>
          </c:spPr>
          <c:invertIfNegative val="0"/>
          <c:cat>
            <c:strRef>
              <c:f>Лист1!$E$35:$H$35</c:f>
              <c:strCache>
                <c:ptCount val="4"/>
                <c:pt idx="0">
                  <c:v>Факт             2020 год</c:v>
                </c:pt>
                <c:pt idx="1">
                  <c:v>План               2021 год</c:v>
                </c:pt>
                <c:pt idx="2">
                  <c:v>План           2022 год</c:v>
                </c:pt>
                <c:pt idx="3">
                  <c:v>План              2023 год</c:v>
                </c:pt>
              </c:strCache>
            </c:strRef>
          </c:cat>
          <c:val>
            <c:numRef>
              <c:f>Лист1!#REF!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FE9C-429B-A4BA-D613351D556E}"/>
            </c:ext>
          </c:extLst>
        </c:ser>
        <c:ser>
          <c:idx val="2"/>
          <c:order val="2"/>
          <c:tx>
            <c:strRef>
              <c:f>Лист1!$D$37</c:f>
              <c:strCache>
                <c:ptCount val="1"/>
                <c:pt idx="0">
                  <c:v>Безвозмездные поступления</c:v>
                </c:pt>
              </c:strCache>
            </c:strRef>
          </c:tx>
          <c:spPr>
            <a:solidFill>
              <a:srgbClr val="33CCFF"/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p3d/>
          </c:spPr>
          <c:invertIfNegative val="0"/>
          <c:dLbls>
            <c:dLbl>
              <c:idx val="0"/>
              <c:layout>
                <c:manualLayout>
                  <c:x val="0.10392080362083636"/>
                  <c:y val="-0.16957380339647551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594,7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8.6802182347909138E-2"/>
                      <c:h val="6.5707534257778227E-2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A-FE9C-429B-A4BA-D613351D556E}"/>
                </c:ext>
              </c:extLst>
            </c:dLbl>
            <c:dLbl>
              <c:idx val="1"/>
              <c:layout>
                <c:manualLayout>
                  <c:x val="9.8494609092380753E-2"/>
                  <c:y val="-0.1649391317443530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FE9C-429B-A4BA-D613351D556E}"/>
                </c:ext>
              </c:extLst>
            </c:dLbl>
            <c:dLbl>
              <c:idx val="2"/>
              <c:layout>
                <c:manualLayout>
                  <c:x val="0.10388237798386019"/>
                  <c:y val="-0.1344064037348948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FE9C-429B-A4BA-D613351D556E}"/>
                </c:ext>
              </c:extLst>
            </c:dLbl>
            <c:dLbl>
              <c:idx val="3"/>
              <c:layout>
                <c:manualLayout>
                  <c:x val="0.10875254213171358"/>
                  <c:y val="-0.15906107934336908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608,3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D-FE9C-429B-A4BA-D613351D556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Лист1!$E$35:$H$35</c:f>
              <c:strCache>
                <c:ptCount val="4"/>
                <c:pt idx="0">
                  <c:v>Факт             2020 год</c:v>
                </c:pt>
                <c:pt idx="1">
                  <c:v>План               2021 год</c:v>
                </c:pt>
                <c:pt idx="2">
                  <c:v>План           2022 год</c:v>
                </c:pt>
                <c:pt idx="3">
                  <c:v>План              2023 год</c:v>
                </c:pt>
              </c:strCache>
            </c:strRef>
          </c:cat>
          <c:val>
            <c:numRef>
              <c:f>Лист1!$E$37:$H$37</c:f>
              <c:numCache>
                <c:formatCode>#\ ##0.0</c:formatCode>
                <c:ptCount val="4"/>
                <c:pt idx="0">
                  <c:v>594.6</c:v>
                </c:pt>
                <c:pt idx="1">
                  <c:v>593.70000000000005</c:v>
                </c:pt>
                <c:pt idx="2">
                  <c:v>670.8</c:v>
                </c:pt>
                <c:pt idx="3">
                  <c:v>608.20000000000005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FE9C-429B-A4BA-D613351D556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793003167"/>
        <c:axId val="793023551"/>
        <c:axId val="0"/>
      </c:bar3DChart>
      <c:catAx>
        <c:axId val="79300316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793023551"/>
        <c:crosses val="autoZero"/>
        <c:auto val="1"/>
        <c:lblAlgn val="ctr"/>
        <c:lblOffset val="100"/>
        <c:noMultiLvlLbl val="0"/>
      </c:catAx>
      <c:valAx>
        <c:axId val="79302355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\ ##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79300316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1"/>
        <c:delete val="1"/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4.7088601927916515E-2"/>
          <c:y val="0.12158461581276263"/>
          <c:w val="0.91668683295450015"/>
          <c:h val="0.55973540760913965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Непрограммные расходы</c:v>
                </c:pt>
              </c:strCache>
            </c:strRef>
          </c:tx>
          <c:spPr>
            <a:solidFill>
              <a:srgbClr val="FF66CC"/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p3d/>
          </c:spPr>
          <c:invertIfNegative val="0"/>
          <c:dLbls>
            <c:dLbl>
              <c:idx val="0"/>
              <c:layout>
                <c:manualLayout>
                  <c:x val="5.3638880670595817E-3"/>
                  <c:y val="-8.4988698287667332E-3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31,5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A8F1-4AF8-BB0F-E0A3DE5B193C}"/>
                </c:ext>
              </c:extLst>
            </c:dLbl>
            <c:dLbl>
              <c:idx val="1"/>
              <c:layout>
                <c:manualLayout>
                  <c:x val="5.3638880670595817E-3"/>
                  <c:y val="-1.6997739657533466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28,6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8F1-4AF8-BB0F-E0A3DE5B193C}"/>
                </c:ext>
              </c:extLst>
            </c:dLbl>
            <c:dLbl>
              <c:idx val="2"/>
              <c:layout>
                <c:manualLayout>
                  <c:x val="1.3409720167648955E-2"/>
                  <c:y val="-1.4164783047944557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37,6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7.2278391703627862E-2"/>
                      <c:h val="4.7494629093482885E-2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2-A8F1-4AF8-BB0F-E0A3DE5B193C}"/>
                </c:ext>
              </c:extLst>
            </c:dLbl>
            <c:dLbl>
              <c:idx val="3"/>
              <c:layout>
                <c:manualLayout>
                  <c:x val="1.0727776134119066E-2"/>
                  <c:y val="-1.1331826438355645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46,0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8F1-4AF8-BB0F-E0A3DE5B193C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/>
                      <a:t>133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8F1-4AF8-BB0F-E0A3DE5B193C}"/>
                </c:ext>
              </c:extLst>
            </c:dLbl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</c:numCache>
            </c:numRef>
          </c:cat>
          <c:val>
            <c:numRef>
              <c:f>Лист1!$B$2:$B$5</c:f>
              <c:numCache>
                <c:formatCode>0.0</c:formatCode>
                <c:ptCount val="4"/>
                <c:pt idx="0">
                  <c:v>31.6</c:v>
                </c:pt>
                <c:pt idx="1">
                  <c:v>28.5</c:v>
                </c:pt>
                <c:pt idx="2" formatCode="General">
                  <c:v>37.6</c:v>
                </c:pt>
                <c:pt idx="3" formatCode="General">
                  <c:v>46.1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A8F1-4AF8-BB0F-E0A3DE5B193C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Программные расходы</c:v>
                </c:pt>
              </c:strCache>
            </c:strRef>
          </c:tx>
          <c:spPr>
            <a:solidFill>
              <a:srgbClr val="33CCFF"/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p3d/>
          </c:spPr>
          <c:invertIfNegative val="0"/>
          <c:dLbls>
            <c:dLbl>
              <c:idx val="0"/>
              <c:layout>
                <c:manualLayout>
                  <c:x val="1.0727776134119163E-2"/>
                  <c:y val="-8.3654085736866515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711,6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8F1-4AF8-BB0F-E0A3DE5B193C}"/>
                </c:ext>
              </c:extLst>
            </c:dLbl>
            <c:dLbl>
              <c:idx val="1"/>
              <c:layout>
                <c:manualLayout>
                  <c:x val="2.9385237186273262E-3"/>
                  <c:y val="-7.8300020812193047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717,5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8F1-4AF8-BB0F-E0A3DE5B193C}"/>
                </c:ext>
              </c:extLst>
            </c:dLbl>
            <c:dLbl>
              <c:idx val="2"/>
              <c:layout>
                <c:manualLayout>
                  <c:x val="1.0727776134119163E-2"/>
                  <c:y val="-6.4110254209896203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745,5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8F1-4AF8-BB0F-E0A3DE5B193C}"/>
                </c:ext>
              </c:extLst>
            </c:dLbl>
            <c:dLbl>
              <c:idx val="3"/>
              <c:layout>
                <c:manualLayout>
                  <c:x val="1.8773608234708538E-2"/>
                  <c:y val="-8.0857712189007724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679,9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8F1-4AF8-BB0F-E0A3DE5B193C}"/>
                </c:ext>
              </c:extLst>
            </c:dLbl>
            <c:dLbl>
              <c:idx val="4"/>
              <c:layout>
                <c:manualLayout>
                  <c:x val="5.8769319546144033E-3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2 423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8F1-4AF8-BB0F-E0A3DE5B193C}"/>
                </c:ext>
              </c:extLst>
            </c:dLbl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</c:numCache>
            </c:numRef>
          </c:cat>
          <c:val>
            <c:numRef>
              <c:f>Лист1!$C$2:$C$5</c:f>
              <c:numCache>
                <c:formatCode>0.0</c:formatCode>
                <c:ptCount val="4"/>
                <c:pt idx="0">
                  <c:v>711.6</c:v>
                </c:pt>
                <c:pt idx="1">
                  <c:v>717.5</c:v>
                </c:pt>
                <c:pt idx="2">
                  <c:v>745.5</c:v>
                </c:pt>
                <c:pt idx="3">
                  <c:v>679.9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A8F1-4AF8-BB0F-E0A3DE5B193C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38217728"/>
        <c:axId val="138235904"/>
        <c:axId val="0"/>
      </c:bar3DChart>
      <c:catAx>
        <c:axId val="13821772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one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38235904"/>
        <c:crosses val="autoZero"/>
        <c:auto val="0"/>
        <c:lblAlgn val="ctr"/>
        <c:lblOffset val="100"/>
        <c:noMultiLvlLbl val="0"/>
      </c:catAx>
      <c:valAx>
        <c:axId val="138235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" sourceLinked="0"/>
        <c:majorTickMark val="none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382177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Лист1!$F$87</c:f>
              <c:strCache>
                <c:ptCount val="1"/>
                <c:pt idx="0">
                  <c:v>План 2021 год, тыс.руб.</c:v>
                </c:pt>
              </c:strCache>
            </c:strRef>
          </c:tx>
          <c:spPr>
            <a:solidFill>
              <a:srgbClr val="05A80F"/>
            </a:solidFill>
            <a:ln w="9525" cap="flat" cmpd="sng" algn="ctr">
              <a:solidFill>
                <a:schemeClr val="accent1">
                  <a:shade val="95000"/>
                </a:schemeClr>
              </a:solidFill>
              <a:round/>
            </a:ln>
            <a:effectLst/>
          </c:spPr>
          <c:invertIfNegative val="0"/>
          <c:dLbls>
            <c:dLbl>
              <c:idx val="0"/>
              <c:layout>
                <c:manualLayout>
                  <c:x val="-1.2201369126317871E-2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CEAA-4A76-ADE3-0F8913E6BF87}"/>
                </c:ext>
              </c:extLst>
            </c:dLbl>
            <c:dLbl>
              <c:idx val="2"/>
              <c:layout>
                <c:manualLayout>
                  <c:x val="1.8831960591739381E-2"/>
                  <c:y val="-2.1613592533065392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CEAA-4A76-ADE3-0F8913E6BF87}"/>
                </c:ext>
              </c:extLst>
            </c:dLbl>
            <c:dLbl>
              <c:idx val="4"/>
              <c:layout>
                <c:manualLayout>
                  <c:x val="6.3626357088949681E-3"/>
                  <c:y val="4.3744563906532082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CEAA-4A76-ADE3-0F8913E6BF87}"/>
                </c:ext>
              </c:extLst>
            </c:dLbl>
            <c:dLbl>
              <c:idx val="5"/>
              <c:layout>
                <c:manualLayout>
                  <c:x val="2.2835722480399636E-2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CEAA-4A76-ADE3-0F8913E6BF87}"/>
                </c:ext>
              </c:extLst>
            </c:dLbl>
            <c:dLbl>
              <c:idx val="8"/>
              <c:layout>
                <c:manualLayout>
                  <c:x val="1.5730766762527777E-2"/>
                  <c:y val="2.1613592533065392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CEAA-4A76-ADE3-0F8913E6BF87}"/>
                </c:ext>
              </c:extLst>
            </c:dLbl>
            <c:dLbl>
              <c:idx val="12"/>
              <c:layout>
                <c:manualLayout>
                  <c:x val="9.2463500410377621E-3"/>
                  <c:y val="-2.1613592533065392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EAA-4A76-ADE3-0F8913E6BF8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Лист1!$D$88:$D$101</c:f>
              <c:strCache>
                <c:ptCount val="14"/>
                <c:pt idx="0">
                  <c:v>МП "Развитие образования Ачинского района"</c:v>
                </c:pt>
                <c:pt idx="1">
                  <c:v>МП "Система социальной защиты населения Ачинского района"</c:v>
                </c:pt>
                <c:pt idx="2">
                  <c:v>МП Ачинского района "Реформирование и модернизация жилищно-коммунального хозяйства и повышение энергетической эффективности"</c:v>
                </c:pt>
                <c:pt idx="3">
                  <c:v>МП "Защита населения и территорий Ачинского района от чрезвычайных ситуаций"</c:v>
                </c:pt>
                <c:pt idx="4">
                  <c:v>МП "Развитие культуры Ачинского района"</c:v>
                </c:pt>
                <c:pt idx="5">
                  <c:v>МП "Развитие физической культуры, спорта, туризма в Ачинском районе"</c:v>
                </c:pt>
                <c:pt idx="6">
                  <c:v>МП "Молодёжь Ачинского района в XXI веке"</c:v>
                </c:pt>
                <c:pt idx="7">
                  <c:v>МП "Создание благоприятных условий развития малого и среднего предпринимательства в Ачинском районе"</c:v>
                </c:pt>
                <c:pt idx="8">
                  <c:v>МП "Развитие транспортной системы на территории Ачинского района"</c:v>
                </c:pt>
                <c:pt idx="9">
                  <c:v>МП "Развитие сельского хозяйства и регулирование рынков сельскохозяйственной продукции в Ачинском районе"</c:v>
                </c:pt>
                <c:pt idx="10">
                  <c:v>МП "Обеспечение доступным и комфортным жильём граждан Ачинского района"</c:v>
                </c:pt>
                <c:pt idx="11">
                  <c:v>МП "Управление муниципальным имуществом Ачинского района"</c:v>
                </c:pt>
                <c:pt idx="12">
                  <c:v>МП Ачинского района "Управление муниципальными финансами"</c:v>
                </c:pt>
                <c:pt idx="13">
                  <c:v>МП Ачинского района "Обеспечение общественного порядка и противодействие коррупции"</c:v>
                </c:pt>
              </c:strCache>
            </c:strRef>
          </c:cat>
          <c:val>
            <c:numRef>
              <c:f>Лист1!$F$88:$F$101</c:f>
              <c:numCache>
                <c:formatCode>#,##0.00</c:formatCode>
                <c:ptCount val="14"/>
                <c:pt idx="0">
                  <c:v>417.1</c:v>
                </c:pt>
                <c:pt idx="1">
                  <c:v>2.5</c:v>
                </c:pt>
                <c:pt idx="2">
                  <c:v>32.5</c:v>
                </c:pt>
                <c:pt idx="3">
                  <c:v>2.2999999999999998</c:v>
                </c:pt>
                <c:pt idx="4">
                  <c:v>60.7</c:v>
                </c:pt>
                <c:pt idx="5">
                  <c:v>17.100000000000001</c:v>
                </c:pt>
                <c:pt idx="6">
                  <c:v>5.2</c:v>
                </c:pt>
                <c:pt idx="7">
                  <c:v>0.1</c:v>
                </c:pt>
                <c:pt idx="8">
                  <c:v>35.5</c:v>
                </c:pt>
                <c:pt idx="9">
                  <c:v>4.3</c:v>
                </c:pt>
                <c:pt idx="10">
                  <c:v>10.199999999999999</c:v>
                </c:pt>
                <c:pt idx="11">
                  <c:v>8.1999999999999993</c:v>
                </c:pt>
                <c:pt idx="12">
                  <c:v>120.6</c:v>
                </c:pt>
                <c:pt idx="1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EAA-4A76-ADE3-0F8913E6BF87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16959679"/>
        <c:axId val="616960095"/>
      </c:barChart>
      <c:catAx>
        <c:axId val="616959679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616960095"/>
        <c:crosses val="autoZero"/>
        <c:auto val="1"/>
        <c:lblAlgn val="ctr"/>
        <c:lblOffset val="100"/>
        <c:noMultiLvlLbl val="0"/>
      </c:catAx>
      <c:valAx>
        <c:axId val="616960095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1695967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gradFill>
              <a:gsLst>
                <a:gs pos="0">
                  <a:schemeClr val="accent1"/>
                </a:gs>
                <a:gs pos="100000">
                  <a:schemeClr val="accent1">
                    <a:lumMod val="84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rgbClr val="33CCFF"/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6247-4E28-A822-841E945E234B}"/>
              </c:ext>
            </c:extLst>
          </c:dPt>
          <c:dPt>
            <c:idx val="1"/>
            <c:invertIfNegative val="0"/>
            <c:bubble3D val="0"/>
            <c:spPr>
              <a:solidFill>
                <a:srgbClr val="FF33CC"/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6247-4E28-A822-841E945E234B}"/>
              </c:ext>
            </c:extLst>
          </c:dPt>
          <c:dPt>
            <c:idx val="2"/>
            <c:invertIfNegative val="0"/>
            <c:bubble3D val="0"/>
            <c:spPr>
              <a:solidFill>
                <a:srgbClr val="05A80F"/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6247-4E28-A822-841E945E234B}"/>
              </c:ext>
            </c:extLst>
          </c:dPt>
          <c:dLbls>
            <c:dLbl>
              <c:idx val="0"/>
              <c:layout>
                <c:manualLayout>
                  <c:x val="-7.3669206671206994E-18"/>
                  <c:y val="0.16854506460180316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33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1477771787141734"/>
                      <c:h val="0.2283687254531012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6247-4E28-A822-841E945E234B}"/>
                </c:ext>
              </c:extLst>
            </c:dLbl>
            <c:dLbl>
              <c:idx val="1"/>
              <c:layout>
                <c:manualLayout>
                  <c:x val="6.4293868541820121E-3"/>
                  <c:y val="0.19886847213964215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33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5020515819076042"/>
                      <c:h val="0.22091498836956824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6247-4E28-A822-841E945E234B}"/>
                </c:ext>
              </c:extLst>
            </c:dLbl>
            <c:dLbl>
              <c:idx val="2"/>
              <c:layout>
                <c:manualLayout>
                  <c:x val="1.6377113130167657E-7"/>
                  <c:y val="0.23325355905123699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330" b="1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B602A5B7-6138-4A2C-BE8B-AC6353A3CA1B}" type="VALUE">
                      <a:rPr lang="en-US" smtClean="0"/>
                      <a:pPr>
                        <a:defRPr>
                          <a:solidFill>
                            <a:schemeClr val="bg1"/>
                          </a:solidFill>
                        </a:defRPr>
                      </a:pPr>
                      <a:t>[ЗНАЧЕНИЕ]</a:t>
                    </a:fld>
                    <a:endParaRPr lang="ru-RU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33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7893413928481925"/>
                      <c:h val="0.2283687254531012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6247-4E28-A822-841E945E234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</c:numCache>
            </c:numRef>
          </c:cat>
          <c:val>
            <c:numRef>
              <c:f>Лист1!$B$2:$B$4</c:f>
              <c:numCache>
                <c:formatCode>0.0</c:formatCode>
                <c:ptCount val="3"/>
                <c:pt idx="0">
                  <c:v>417.1</c:v>
                </c:pt>
                <c:pt idx="1">
                  <c:v>414.1</c:v>
                </c:pt>
                <c:pt idx="2">
                  <c:v>404.2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6247-4E28-A822-841E945E234B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41"/>
        <c:axId val="1572139663"/>
        <c:axId val="1572162543"/>
      </c:barChart>
      <c:catAx>
        <c:axId val="157213966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572162543"/>
        <c:crosses val="autoZero"/>
        <c:auto val="1"/>
        <c:lblAlgn val="ctr"/>
        <c:lblOffset val="100"/>
        <c:noMultiLvlLbl val="0"/>
      </c:catAx>
      <c:valAx>
        <c:axId val="1572162543"/>
        <c:scaling>
          <c:orientation val="minMax"/>
        </c:scaling>
        <c:delete val="1"/>
        <c:axPos val="l"/>
        <c:numFmt formatCode="0.0" sourceLinked="1"/>
        <c:majorTickMark val="none"/>
        <c:minorTickMark val="none"/>
        <c:tickLblPos val="nextTo"/>
        <c:crossAx val="157213966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gradFill>
              <a:gsLst>
                <a:gs pos="0">
                  <a:schemeClr val="accent1"/>
                </a:gs>
                <a:gs pos="100000">
                  <a:schemeClr val="accent1">
                    <a:lumMod val="84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rgbClr val="33CCFF"/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149B-4C0C-B0E1-2F59EF85C534}"/>
              </c:ext>
            </c:extLst>
          </c:dPt>
          <c:dPt>
            <c:idx val="1"/>
            <c:invertIfNegative val="0"/>
            <c:bubble3D val="0"/>
            <c:spPr>
              <a:solidFill>
                <a:srgbClr val="FF33CC"/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149B-4C0C-B0E1-2F59EF85C534}"/>
              </c:ext>
            </c:extLst>
          </c:dPt>
          <c:dPt>
            <c:idx val="2"/>
            <c:invertIfNegative val="0"/>
            <c:bubble3D val="0"/>
            <c:spPr>
              <a:solidFill>
                <a:srgbClr val="05A80F"/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149B-4C0C-B0E1-2F59EF85C534}"/>
              </c:ext>
            </c:extLst>
          </c:dPt>
          <c:dLbls>
            <c:dLbl>
              <c:idx val="0"/>
              <c:layout>
                <c:manualLayout>
                  <c:x val="2.822325042659443E-7"/>
                  <c:y val="0.2292439871230891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330" b="1" i="0" u="none" strike="noStrike" kern="1200" baseline="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4309080717931753"/>
                      <c:h val="0.2083809475653536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149B-4C0C-B0E1-2F59EF85C534}"/>
                </c:ext>
              </c:extLst>
            </c:dLbl>
            <c:dLbl>
              <c:idx val="1"/>
              <c:layout>
                <c:manualLayout>
                  <c:x val="0"/>
                  <c:y val="0.2642105307512093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330" b="1" i="0" u="none" strike="noStrike" kern="1200" baseline="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4984350207638453"/>
                      <c:h val="0.2214002797862836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149B-4C0C-B0E1-2F59EF85C534}"/>
                </c:ext>
              </c:extLst>
            </c:dLbl>
            <c:dLbl>
              <c:idx val="2"/>
              <c:layout>
                <c:manualLayout>
                  <c:x val="-7.1687056083550027E-3"/>
                  <c:y val="0.24048853044782653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330" b="1" i="0" u="none" strike="noStrike" kern="1200" baseline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B602A5B7-6138-4A2C-BE8B-AC6353A3CA1B}" type="VALUE">
                      <a:rPr lang="en-US" smtClean="0"/>
                      <a:pPr>
                        <a:defRPr/>
                      </a:pPr>
                      <a:t>[ЗНАЧЕНИЕ]</a:t>
                    </a:fld>
                    <a:endParaRPr lang="ru-RU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330" b="1" i="0" u="none" strike="noStrike" kern="1200" baseline="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02595127876725"/>
                      <c:h val="0.18697561140044833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149B-4C0C-B0E1-2F59EF85C53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</c:numCache>
            </c:numRef>
          </c:cat>
          <c:val>
            <c:numRef>
              <c:f>Лист1!$B$2:$B$4</c:f>
              <c:numCache>
                <c:formatCode>0.0</c:formatCode>
                <c:ptCount val="3"/>
                <c:pt idx="0">
                  <c:v>32.5</c:v>
                </c:pt>
                <c:pt idx="1">
                  <c:v>26.6</c:v>
                </c:pt>
                <c:pt idx="2">
                  <c:v>26.6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149B-4C0C-B0E1-2F59EF85C534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41"/>
        <c:axId val="1572139663"/>
        <c:axId val="1572162543"/>
      </c:barChart>
      <c:catAx>
        <c:axId val="157213966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572162543"/>
        <c:crosses val="autoZero"/>
        <c:auto val="1"/>
        <c:lblAlgn val="ctr"/>
        <c:lblOffset val="100"/>
        <c:noMultiLvlLbl val="0"/>
      </c:catAx>
      <c:valAx>
        <c:axId val="1572162543"/>
        <c:scaling>
          <c:orientation val="minMax"/>
        </c:scaling>
        <c:delete val="1"/>
        <c:axPos val="l"/>
        <c:numFmt formatCode="0.0" sourceLinked="1"/>
        <c:majorTickMark val="none"/>
        <c:minorTickMark val="none"/>
        <c:tickLblPos val="nextTo"/>
        <c:crossAx val="157213966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gradFill>
              <a:gsLst>
                <a:gs pos="0">
                  <a:schemeClr val="accent1"/>
                </a:gs>
                <a:gs pos="100000">
                  <a:schemeClr val="accent1">
                    <a:lumMod val="84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rgbClr val="33CCFF"/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8CC9-4C4B-BB81-BDB68B3B0895}"/>
              </c:ext>
            </c:extLst>
          </c:dPt>
          <c:dPt>
            <c:idx val="1"/>
            <c:invertIfNegative val="0"/>
            <c:bubble3D val="0"/>
            <c:spPr>
              <a:solidFill>
                <a:srgbClr val="FF33CC"/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8CC9-4C4B-BB81-BDB68B3B0895}"/>
              </c:ext>
            </c:extLst>
          </c:dPt>
          <c:dPt>
            <c:idx val="2"/>
            <c:invertIfNegative val="0"/>
            <c:bubble3D val="0"/>
            <c:spPr>
              <a:solidFill>
                <a:srgbClr val="05A80F"/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8CC9-4C4B-BB81-BDB68B3B0895}"/>
              </c:ext>
            </c:extLst>
          </c:dPt>
          <c:dLbls>
            <c:dLbl>
              <c:idx val="0"/>
              <c:layout>
                <c:manualLayout>
                  <c:x val="-6.6359566436899149E-3"/>
                  <c:y val="0.2565018868377559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CC9-4C4B-BB81-BDB68B3B0895}"/>
                </c:ext>
              </c:extLst>
            </c:dLbl>
            <c:dLbl>
              <c:idx val="1"/>
              <c:layout>
                <c:manualLayout>
                  <c:x val="2.61258135517513E-7"/>
                  <c:y val="0.24364297748200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330" b="1" i="0" u="none" strike="noStrike" kern="1200" baseline="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7021228791064549"/>
                      <c:h val="0.1877385559188279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8CC9-4C4B-BB81-BDB68B3B0895}"/>
                </c:ext>
              </c:extLst>
            </c:dLbl>
            <c:dLbl>
              <c:idx val="2"/>
              <c:layout>
                <c:manualLayout>
                  <c:x val="6.9388939039072284E-18"/>
                  <c:y val="0.23109060422827737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330" b="1" i="0" u="none" strike="noStrike" kern="1200" baseline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B602A5B7-6138-4A2C-BE8B-AC6353A3CA1B}" type="VALUE">
                      <a:rPr lang="en-US" smtClean="0"/>
                      <a:pPr>
                        <a:defRPr/>
                      </a:pPr>
                      <a:t>[ЗНАЧЕНИЕ]</a:t>
                    </a:fld>
                    <a:endParaRPr lang="ru-RU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330" b="1" i="0" u="none" strike="noStrike" kern="1200" baseline="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9184550656907456"/>
                      <c:h val="0.16502126944363296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8CC9-4C4B-BB81-BDB68B3B089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</c:numCache>
            </c:numRef>
          </c:cat>
          <c:val>
            <c:numRef>
              <c:f>Лист1!$B$2:$B$4</c:f>
              <c:numCache>
                <c:formatCode>0.0</c:formatCode>
                <c:ptCount val="3"/>
                <c:pt idx="0">
                  <c:v>2.2999999999999998</c:v>
                </c:pt>
                <c:pt idx="1">
                  <c:v>2.2999999999999998</c:v>
                </c:pt>
                <c:pt idx="2">
                  <c:v>2.2999999999999998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8CC9-4C4B-BB81-BDB68B3B0895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41"/>
        <c:axId val="1572139663"/>
        <c:axId val="1572162543"/>
      </c:barChart>
      <c:catAx>
        <c:axId val="157213966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572162543"/>
        <c:crosses val="autoZero"/>
        <c:auto val="1"/>
        <c:lblAlgn val="ctr"/>
        <c:lblOffset val="100"/>
        <c:noMultiLvlLbl val="0"/>
      </c:catAx>
      <c:valAx>
        <c:axId val="1572162543"/>
        <c:scaling>
          <c:orientation val="minMax"/>
        </c:scaling>
        <c:delete val="1"/>
        <c:axPos val="l"/>
        <c:numFmt formatCode="0.0" sourceLinked="1"/>
        <c:majorTickMark val="none"/>
        <c:minorTickMark val="none"/>
        <c:tickLblPos val="nextTo"/>
        <c:crossAx val="157213966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gradFill>
              <a:gsLst>
                <a:gs pos="0">
                  <a:schemeClr val="accent1"/>
                </a:gs>
                <a:gs pos="100000">
                  <a:schemeClr val="accent1">
                    <a:lumMod val="84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rgbClr val="33CCFF"/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E726-4F8C-8833-BD4C19ACBC61}"/>
              </c:ext>
            </c:extLst>
          </c:dPt>
          <c:dPt>
            <c:idx val="1"/>
            <c:invertIfNegative val="0"/>
            <c:bubble3D val="0"/>
            <c:spPr>
              <a:solidFill>
                <a:srgbClr val="FF33CC"/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E726-4F8C-8833-BD4C19ACBC61}"/>
              </c:ext>
            </c:extLst>
          </c:dPt>
          <c:dPt>
            <c:idx val="2"/>
            <c:invertIfNegative val="0"/>
            <c:bubble3D val="0"/>
            <c:spPr>
              <a:solidFill>
                <a:srgbClr val="05A80F"/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E726-4F8C-8833-BD4C19ACBC61}"/>
              </c:ext>
            </c:extLst>
          </c:dPt>
          <c:dLbls>
            <c:dLbl>
              <c:idx val="0"/>
              <c:layout>
                <c:manualLayout>
                  <c:x val="0"/>
                  <c:y val="0.21842578104678478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726-4F8C-8833-BD4C19ACBC61}"/>
                </c:ext>
              </c:extLst>
            </c:dLbl>
            <c:dLbl>
              <c:idx val="1"/>
              <c:layout>
                <c:manualLayout>
                  <c:x val="6.6359566436898845E-3"/>
                  <c:y val="0.2178867417133207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330" b="1" i="0" u="none" strike="noStrike" kern="1200" baseline="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4984376763492416"/>
                      <c:h val="0.1877385559188279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E726-4F8C-8833-BD4C19ACBC61}"/>
                </c:ext>
              </c:extLst>
            </c:dLbl>
            <c:dLbl>
              <c:idx val="2"/>
              <c:layout>
                <c:manualLayout>
                  <c:x val="-6.6359566436898845E-3"/>
                  <c:y val="0.21596468832161481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E726-4F8C-8833-BD4C19ACBC6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</c:numCache>
            </c:numRef>
          </c:cat>
          <c:val>
            <c:numRef>
              <c:f>Лист1!$B$2:$B$4</c:f>
              <c:numCache>
                <c:formatCode>0.0</c:formatCode>
                <c:ptCount val="3"/>
                <c:pt idx="0">
                  <c:v>60.7</c:v>
                </c:pt>
                <c:pt idx="1">
                  <c:v>110.5</c:v>
                </c:pt>
                <c:pt idx="2">
                  <c:v>60.1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E726-4F8C-8833-BD4C19ACBC61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41"/>
        <c:axId val="1572139663"/>
        <c:axId val="1572162543"/>
      </c:barChart>
      <c:catAx>
        <c:axId val="157213966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572162543"/>
        <c:crosses val="autoZero"/>
        <c:auto val="1"/>
        <c:lblAlgn val="ctr"/>
        <c:lblOffset val="100"/>
        <c:noMultiLvlLbl val="0"/>
      </c:catAx>
      <c:valAx>
        <c:axId val="1572162543"/>
        <c:scaling>
          <c:orientation val="minMax"/>
        </c:scaling>
        <c:delete val="1"/>
        <c:axPos val="l"/>
        <c:numFmt formatCode="0.0" sourceLinked="1"/>
        <c:majorTickMark val="none"/>
        <c:minorTickMark val="none"/>
        <c:tickLblPos val="nextTo"/>
        <c:crossAx val="157213966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gradFill>
              <a:gsLst>
                <a:gs pos="0">
                  <a:schemeClr val="accent1"/>
                </a:gs>
                <a:gs pos="100000">
                  <a:schemeClr val="accent1">
                    <a:lumMod val="84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rgbClr val="33CCFF"/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6-70C8-4170-B4A3-5751142BCD5D}"/>
              </c:ext>
            </c:extLst>
          </c:dPt>
          <c:dPt>
            <c:idx val="1"/>
            <c:invertIfNegative val="0"/>
            <c:bubble3D val="0"/>
            <c:spPr>
              <a:solidFill>
                <a:srgbClr val="FF33CC"/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4-70C8-4170-B4A3-5751142BCD5D}"/>
              </c:ext>
            </c:extLst>
          </c:dPt>
          <c:dPt>
            <c:idx val="2"/>
            <c:invertIfNegative val="0"/>
            <c:bubble3D val="0"/>
            <c:spPr>
              <a:solidFill>
                <a:srgbClr val="05A80F"/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70C8-4170-B4A3-5751142BCD5D}"/>
              </c:ext>
            </c:extLst>
          </c:dPt>
          <c:dLbls>
            <c:dLbl>
              <c:idx val="1"/>
              <c:layout>
                <c:manualLayout>
                  <c:x val="6.6359566436898845E-3"/>
                  <c:y val="0.22600834770638159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70C8-4170-B4A3-5751142BCD5D}"/>
                </c:ext>
              </c:extLst>
            </c:dLbl>
            <c:dLbl>
              <c:idx val="2"/>
              <c:layout>
                <c:manualLayout>
                  <c:x val="0"/>
                  <c:y val="0.22600834770638159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70C8-4170-B4A3-5751142BCD5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</c:numCache>
            </c:numRef>
          </c:cat>
          <c:val>
            <c:numRef>
              <c:f>Лист1!$B$2:$B$4</c:f>
              <c:numCache>
                <c:formatCode>0.0</c:formatCode>
                <c:ptCount val="3"/>
                <c:pt idx="0">
                  <c:v>17.100000000000001</c:v>
                </c:pt>
                <c:pt idx="1">
                  <c:v>17.2</c:v>
                </c:pt>
                <c:pt idx="2">
                  <c:v>17.2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0C8-4170-B4A3-5751142BCD5D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41"/>
        <c:axId val="1572139663"/>
        <c:axId val="1572162543"/>
      </c:barChart>
      <c:catAx>
        <c:axId val="157213966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572162543"/>
        <c:crosses val="autoZero"/>
        <c:auto val="1"/>
        <c:lblAlgn val="ctr"/>
        <c:lblOffset val="100"/>
        <c:noMultiLvlLbl val="0"/>
      </c:catAx>
      <c:valAx>
        <c:axId val="1572162543"/>
        <c:scaling>
          <c:orientation val="minMax"/>
        </c:scaling>
        <c:delete val="1"/>
        <c:axPos val="l"/>
        <c:numFmt formatCode="0.0" sourceLinked="1"/>
        <c:majorTickMark val="none"/>
        <c:minorTickMark val="none"/>
        <c:tickLblPos val="nextTo"/>
        <c:crossAx val="157213966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/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alpha val="0"/>
            </a:schemeClr>
          </a:gs>
          <a:gs pos="50000">
            <a:schemeClr val="phClr"/>
          </a:gs>
        </a:gsLst>
        <a:lin ang="5400000" scaled="0"/>
      </a:gradFill>
      <a:sp3d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  <a:headEnd type="none" w="sm" len="sm"/>
        <a:tailEnd type="none" w="sm" len="sm"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200" b="1" kern="1200" cap="all" spc="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10.xml><?xml version="1.0" encoding="utf-8"?>
<cs:chartStyle xmlns:cs="http://schemas.microsoft.com/office/drawing/2012/chartStyle" xmlns:a="http://schemas.openxmlformats.org/drawingml/2006/main" id="204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>
      <a:effectLst/>
    </cs:defRPr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68000">
            <a:schemeClr val="lt1">
              <a:lumMod val="85000"/>
            </a:schemeClr>
          </a:gs>
          <a:gs pos="100000">
            <a:schemeClr val="lt1"/>
          </a:gs>
        </a:gsLst>
        <a:lin ang="5400000" scaled="1"/>
        <a:tileRect/>
      </a:gra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lt1"/>
    </cs:fontRef>
    <cs:spPr/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gradFill>
          <a:gsLst>
            <a:gs pos="0">
              <a:schemeClr val="phClr"/>
            </a:gs>
            <a:gs pos="100000">
              <a:schemeClr val="phClr">
                <a:lumMod val="84000"/>
              </a:schemeClr>
            </a:gs>
          </a:gsLst>
          <a:lin ang="5400000" scaled="1"/>
        </a:gra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35000"/>
          <a:lumOff val="65000"/>
        </a:schemeClr>
      </a:solidFill>
      <a:ln w="9525">
        <a:solidFill>
          <a:schemeClr val="dk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kern="1200">
      <a:effectLst/>
    </cs:defRPr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ln w="9525">
        <a:solidFill>
          <a:schemeClr val="dk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11.xml><?xml version="1.0" encoding="utf-8"?>
<cs:chartStyle xmlns:cs="http://schemas.microsoft.com/office/drawing/2012/chartStyle" xmlns:a="http://schemas.openxmlformats.org/drawingml/2006/main" id="204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>
      <a:effectLst/>
    </cs:defRPr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68000">
            <a:schemeClr val="lt1">
              <a:lumMod val="85000"/>
            </a:schemeClr>
          </a:gs>
          <a:gs pos="100000">
            <a:schemeClr val="lt1"/>
          </a:gs>
        </a:gsLst>
        <a:lin ang="5400000" scaled="1"/>
        <a:tileRect/>
      </a:gra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lt1"/>
    </cs:fontRef>
    <cs:spPr/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gradFill>
          <a:gsLst>
            <a:gs pos="0">
              <a:schemeClr val="phClr"/>
            </a:gs>
            <a:gs pos="100000">
              <a:schemeClr val="phClr">
                <a:lumMod val="84000"/>
              </a:schemeClr>
            </a:gs>
          </a:gsLst>
          <a:lin ang="5400000" scaled="1"/>
        </a:gra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35000"/>
          <a:lumOff val="65000"/>
        </a:schemeClr>
      </a:solidFill>
      <a:ln w="9525">
        <a:solidFill>
          <a:schemeClr val="dk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kern="1200">
      <a:effectLst/>
    </cs:defRPr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ln w="9525">
        <a:solidFill>
          <a:schemeClr val="dk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12.xml><?xml version="1.0" encoding="utf-8"?>
<cs:chartStyle xmlns:cs="http://schemas.microsoft.com/office/drawing/2012/chartStyle" xmlns:a="http://schemas.openxmlformats.org/drawingml/2006/main" id="204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>
      <a:effectLst/>
    </cs:defRPr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68000">
            <a:schemeClr val="lt1">
              <a:lumMod val="85000"/>
            </a:schemeClr>
          </a:gs>
          <a:gs pos="100000">
            <a:schemeClr val="lt1"/>
          </a:gs>
        </a:gsLst>
        <a:lin ang="5400000" scaled="1"/>
        <a:tileRect/>
      </a:gra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lt1"/>
    </cs:fontRef>
    <cs:spPr/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gradFill>
          <a:gsLst>
            <a:gs pos="0">
              <a:schemeClr val="phClr"/>
            </a:gs>
            <a:gs pos="100000">
              <a:schemeClr val="phClr">
                <a:lumMod val="84000"/>
              </a:schemeClr>
            </a:gs>
          </a:gsLst>
          <a:lin ang="5400000" scaled="1"/>
        </a:gra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35000"/>
          <a:lumOff val="65000"/>
        </a:schemeClr>
      </a:solidFill>
      <a:ln w="9525">
        <a:solidFill>
          <a:schemeClr val="dk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kern="1200">
      <a:effectLst/>
    </cs:defRPr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ln w="9525">
        <a:solidFill>
          <a:schemeClr val="dk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13.xml><?xml version="1.0" encoding="utf-8"?>
<cs:chartStyle xmlns:cs="http://schemas.microsoft.com/office/drawing/2012/chartStyle" xmlns:a="http://schemas.openxmlformats.org/drawingml/2006/main" id="204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>
      <a:effectLst/>
    </cs:defRPr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68000">
            <a:schemeClr val="lt1">
              <a:lumMod val="85000"/>
            </a:schemeClr>
          </a:gs>
          <a:gs pos="100000">
            <a:schemeClr val="lt1"/>
          </a:gs>
        </a:gsLst>
        <a:lin ang="5400000" scaled="1"/>
        <a:tileRect/>
      </a:gra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lt1"/>
    </cs:fontRef>
    <cs:spPr/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gradFill>
          <a:gsLst>
            <a:gs pos="0">
              <a:schemeClr val="phClr"/>
            </a:gs>
            <a:gs pos="100000">
              <a:schemeClr val="phClr">
                <a:lumMod val="84000"/>
              </a:schemeClr>
            </a:gs>
          </a:gsLst>
          <a:lin ang="5400000" scaled="1"/>
        </a:gra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35000"/>
          <a:lumOff val="65000"/>
        </a:schemeClr>
      </a:solidFill>
      <a:ln w="9525">
        <a:solidFill>
          <a:schemeClr val="dk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kern="1200">
      <a:effectLst/>
    </cs:defRPr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ln w="9525">
        <a:solidFill>
          <a:schemeClr val="dk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14.xml><?xml version="1.0" encoding="utf-8"?>
<cs:chartStyle xmlns:cs="http://schemas.microsoft.com/office/drawing/2012/chartStyle" xmlns:a="http://schemas.openxmlformats.org/drawingml/2006/main" id="204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>
      <a:effectLst/>
    </cs:defRPr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68000">
            <a:schemeClr val="lt1">
              <a:lumMod val="85000"/>
            </a:schemeClr>
          </a:gs>
          <a:gs pos="100000">
            <a:schemeClr val="lt1"/>
          </a:gs>
        </a:gsLst>
        <a:lin ang="5400000" scaled="1"/>
        <a:tileRect/>
      </a:gra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lt1"/>
    </cs:fontRef>
    <cs:spPr/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gradFill>
          <a:gsLst>
            <a:gs pos="0">
              <a:schemeClr val="phClr"/>
            </a:gs>
            <a:gs pos="100000">
              <a:schemeClr val="phClr">
                <a:lumMod val="84000"/>
              </a:schemeClr>
            </a:gs>
          </a:gsLst>
          <a:lin ang="5400000" scaled="1"/>
        </a:gra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35000"/>
          <a:lumOff val="65000"/>
        </a:schemeClr>
      </a:solidFill>
      <a:ln w="9525">
        <a:solidFill>
          <a:schemeClr val="dk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kern="1200">
      <a:effectLst/>
    </cs:defRPr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ln w="9525">
        <a:solidFill>
          <a:schemeClr val="dk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15.xml><?xml version="1.0" encoding="utf-8"?>
<cs:chartStyle xmlns:cs="http://schemas.microsoft.com/office/drawing/2012/chartStyle" xmlns:a="http://schemas.openxmlformats.org/drawingml/2006/main" id="204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>
      <a:effectLst/>
    </cs:defRPr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68000">
            <a:schemeClr val="lt1">
              <a:lumMod val="85000"/>
            </a:schemeClr>
          </a:gs>
          <a:gs pos="100000">
            <a:schemeClr val="lt1"/>
          </a:gs>
        </a:gsLst>
        <a:lin ang="5400000" scaled="1"/>
        <a:tileRect/>
      </a:gra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lt1"/>
    </cs:fontRef>
    <cs:spPr/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gradFill>
          <a:gsLst>
            <a:gs pos="0">
              <a:schemeClr val="phClr"/>
            </a:gs>
            <a:gs pos="100000">
              <a:schemeClr val="phClr">
                <a:lumMod val="84000"/>
              </a:schemeClr>
            </a:gs>
          </a:gsLst>
          <a:lin ang="5400000" scaled="1"/>
        </a:gra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35000"/>
          <a:lumOff val="65000"/>
        </a:schemeClr>
      </a:solidFill>
      <a:ln w="9525">
        <a:solidFill>
          <a:schemeClr val="dk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kern="1200">
      <a:effectLst/>
    </cs:defRPr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ln w="9525">
        <a:solidFill>
          <a:schemeClr val="dk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16.xml><?xml version="1.0" encoding="utf-8"?>
<cs:chartStyle xmlns:cs="http://schemas.microsoft.com/office/drawing/2012/chartStyle" xmlns:a="http://schemas.openxmlformats.org/drawingml/2006/main" id="204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>
      <a:effectLst/>
    </cs:defRPr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68000">
            <a:schemeClr val="lt1">
              <a:lumMod val="85000"/>
            </a:schemeClr>
          </a:gs>
          <a:gs pos="100000">
            <a:schemeClr val="lt1"/>
          </a:gs>
        </a:gsLst>
        <a:lin ang="5400000" scaled="1"/>
        <a:tileRect/>
      </a:gra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lt1"/>
    </cs:fontRef>
    <cs:spPr/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gradFill>
          <a:gsLst>
            <a:gs pos="0">
              <a:schemeClr val="phClr"/>
            </a:gs>
            <a:gs pos="100000">
              <a:schemeClr val="phClr">
                <a:lumMod val="84000"/>
              </a:schemeClr>
            </a:gs>
          </a:gsLst>
          <a:lin ang="5400000" scaled="1"/>
        </a:gra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35000"/>
          <a:lumOff val="65000"/>
        </a:schemeClr>
      </a:solidFill>
      <a:ln w="9525">
        <a:solidFill>
          <a:schemeClr val="dk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kern="1200">
      <a:effectLst/>
    </cs:defRPr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ln w="9525">
        <a:solidFill>
          <a:schemeClr val="dk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17.xml><?xml version="1.0" encoding="utf-8"?>
<cs:chartStyle xmlns:cs="http://schemas.microsoft.com/office/drawing/2012/chartStyle" xmlns:a="http://schemas.openxmlformats.org/drawingml/2006/main" id="204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>
      <a:effectLst/>
    </cs:defRPr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68000">
            <a:schemeClr val="lt1">
              <a:lumMod val="85000"/>
            </a:schemeClr>
          </a:gs>
          <a:gs pos="100000">
            <a:schemeClr val="lt1"/>
          </a:gs>
        </a:gsLst>
        <a:lin ang="5400000" scaled="1"/>
        <a:tileRect/>
      </a:gra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lt1"/>
    </cs:fontRef>
    <cs:spPr/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gradFill>
          <a:gsLst>
            <a:gs pos="0">
              <a:schemeClr val="phClr"/>
            </a:gs>
            <a:gs pos="100000">
              <a:schemeClr val="phClr">
                <a:lumMod val="84000"/>
              </a:schemeClr>
            </a:gs>
          </a:gsLst>
          <a:lin ang="5400000" scaled="1"/>
        </a:gra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35000"/>
          <a:lumOff val="65000"/>
        </a:schemeClr>
      </a:solidFill>
      <a:ln w="9525">
        <a:solidFill>
          <a:schemeClr val="dk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kern="1200">
      <a:effectLst/>
    </cs:defRPr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ln w="9525">
        <a:solidFill>
          <a:schemeClr val="dk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18.xml><?xml version="1.0" encoding="utf-8"?>
<cs:chartStyle xmlns:cs="http://schemas.microsoft.com/office/drawing/2012/chartStyle" xmlns:a="http://schemas.openxmlformats.org/drawingml/2006/main" id="204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>
      <a:effectLst/>
    </cs:defRPr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68000">
            <a:schemeClr val="lt1">
              <a:lumMod val="85000"/>
            </a:schemeClr>
          </a:gs>
          <a:gs pos="100000">
            <a:schemeClr val="lt1"/>
          </a:gs>
        </a:gsLst>
        <a:lin ang="5400000" scaled="1"/>
        <a:tileRect/>
      </a:gra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lt1"/>
    </cs:fontRef>
    <cs:spPr/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gradFill>
          <a:gsLst>
            <a:gs pos="0">
              <a:schemeClr val="phClr"/>
            </a:gs>
            <a:gs pos="100000">
              <a:schemeClr val="phClr">
                <a:lumMod val="84000"/>
              </a:schemeClr>
            </a:gs>
          </a:gsLst>
          <a:lin ang="5400000" scaled="1"/>
        </a:gra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35000"/>
          <a:lumOff val="65000"/>
        </a:schemeClr>
      </a:solidFill>
      <a:ln w="9525">
        <a:solidFill>
          <a:schemeClr val="dk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kern="1200">
      <a:effectLst/>
    </cs:defRPr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ln w="9525">
        <a:solidFill>
          <a:schemeClr val="dk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19.xml><?xml version="1.0" encoding="utf-8"?>
<cs:chartStyle xmlns:cs="http://schemas.microsoft.com/office/drawing/2012/chartStyle" xmlns:a="http://schemas.openxmlformats.org/drawingml/2006/main" id="29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b="0" kern="1200" cap="none" spc="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dk1">
          <a:lumMod val="15000"/>
          <a:lumOff val="85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810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8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2200" b="0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round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34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34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19">
  <cs:axisTitle>
    <cs:lnRef idx="0"/>
    <cs:fillRef idx="0"/>
    <cs:effectRef idx="0"/>
    <cs:fontRef idx="minor">
      <a:schemeClr val="tx1">
        <a:lumMod val="50000"/>
        <a:lumOff val="50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158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4"/>
  <cs:dataPointWirefram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400" kern="1200" cap="none" spc="20" baseline="0"/>
  </cs:title>
  <cs:trendlin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04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>
      <a:effectLst/>
    </cs:defRPr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68000">
            <a:schemeClr val="lt1">
              <a:lumMod val="85000"/>
            </a:schemeClr>
          </a:gs>
          <a:gs pos="100000">
            <a:schemeClr val="lt1"/>
          </a:gs>
        </a:gsLst>
        <a:lin ang="5400000" scaled="1"/>
        <a:tileRect/>
      </a:gra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lt1"/>
    </cs:fontRef>
    <cs:spPr/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gradFill>
          <a:gsLst>
            <a:gs pos="0">
              <a:schemeClr val="phClr"/>
            </a:gs>
            <a:gs pos="100000">
              <a:schemeClr val="phClr">
                <a:lumMod val="84000"/>
              </a:schemeClr>
            </a:gs>
          </a:gsLst>
          <a:lin ang="5400000" scaled="1"/>
        </a:gra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35000"/>
          <a:lumOff val="65000"/>
        </a:schemeClr>
      </a:solidFill>
      <a:ln w="9525">
        <a:solidFill>
          <a:schemeClr val="dk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kern="1200">
      <a:effectLst/>
    </cs:defRPr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ln w="9525">
        <a:solidFill>
          <a:schemeClr val="dk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204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>
      <a:effectLst/>
    </cs:defRPr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68000">
            <a:schemeClr val="lt1">
              <a:lumMod val="85000"/>
            </a:schemeClr>
          </a:gs>
          <a:gs pos="100000">
            <a:schemeClr val="lt1"/>
          </a:gs>
        </a:gsLst>
        <a:lin ang="5400000" scaled="1"/>
        <a:tileRect/>
      </a:gra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lt1"/>
    </cs:fontRef>
    <cs:spPr/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gradFill>
          <a:gsLst>
            <a:gs pos="0">
              <a:schemeClr val="phClr"/>
            </a:gs>
            <a:gs pos="100000">
              <a:schemeClr val="phClr">
                <a:lumMod val="84000"/>
              </a:schemeClr>
            </a:gs>
          </a:gsLst>
          <a:lin ang="5400000" scaled="1"/>
        </a:gra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35000"/>
          <a:lumOff val="65000"/>
        </a:schemeClr>
      </a:solidFill>
      <a:ln w="9525">
        <a:solidFill>
          <a:schemeClr val="dk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kern="1200">
      <a:effectLst/>
    </cs:defRPr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ln w="9525">
        <a:solidFill>
          <a:schemeClr val="dk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7.xml><?xml version="1.0" encoding="utf-8"?>
<cs:chartStyle xmlns:cs="http://schemas.microsoft.com/office/drawing/2012/chartStyle" xmlns:a="http://schemas.openxmlformats.org/drawingml/2006/main" id="204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>
      <a:effectLst/>
    </cs:defRPr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68000">
            <a:schemeClr val="lt1">
              <a:lumMod val="85000"/>
            </a:schemeClr>
          </a:gs>
          <a:gs pos="100000">
            <a:schemeClr val="lt1"/>
          </a:gs>
        </a:gsLst>
        <a:lin ang="5400000" scaled="1"/>
        <a:tileRect/>
      </a:gra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lt1"/>
    </cs:fontRef>
    <cs:spPr/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gradFill>
          <a:gsLst>
            <a:gs pos="0">
              <a:schemeClr val="phClr"/>
            </a:gs>
            <a:gs pos="100000">
              <a:schemeClr val="phClr">
                <a:lumMod val="84000"/>
              </a:schemeClr>
            </a:gs>
          </a:gsLst>
          <a:lin ang="5400000" scaled="1"/>
        </a:gra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35000"/>
          <a:lumOff val="65000"/>
        </a:schemeClr>
      </a:solidFill>
      <a:ln w="9525">
        <a:solidFill>
          <a:schemeClr val="dk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kern="1200">
      <a:effectLst/>
    </cs:defRPr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ln w="9525">
        <a:solidFill>
          <a:schemeClr val="dk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8.xml><?xml version="1.0" encoding="utf-8"?>
<cs:chartStyle xmlns:cs="http://schemas.microsoft.com/office/drawing/2012/chartStyle" xmlns:a="http://schemas.openxmlformats.org/drawingml/2006/main" id="204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>
      <a:effectLst/>
    </cs:defRPr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68000">
            <a:schemeClr val="lt1">
              <a:lumMod val="85000"/>
            </a:schemeClr>
          </a:gs>
          <a:gs pos="100000">
            <a:schemeClr val="lt1"/>
          </a:gs>
        </a:gsLst>
        <a:lin ang="5400000" scaled="1"/>
        <a:tileRect/>
      </a:gra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lt1"/>
    </cs:fontRef>
    <cs:spPr/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gradFill>
          <a:gsLst>
            <a:gs pos="0">
              <a:schemeClr val="phClr"/>
            </a:gs>
            <a:gs pos="100000">
              <a:schemeClr val="phClr">
                <a:lumMod val="84000"/>
              </a:schemeClr>
            </a:gs>
          </a:gsLst>
          <a:lin ang="5400000" scaled="1"/>
        </a:gra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35000"/>
          <a:lumOff val="65000"/>
        </a:schemeClr>
      </a:solidFill>
      <a:ln w="9525">
        <a:solidFill>
          <a:schemeClr val="dk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kern="1200">
      <a:effectLst/>
    </cs:defRPr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ln w="9525">
        <a:solidFill>
          <a:schemeClr val="dk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9.xml><?xml version="1.0" encoding="utf-8"?>
<cs:chartStyle xmlns:cs="http://schemas.microsoft.com/office/drawing/2012/chartStyle" xmlns:a="http://schemas.openxmlformats.org/drawingml/2006/main" id="204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>
      <a:effectLst/>
    </cs:defRPr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68000">
            <a:schemeClr val="lt1">
              <a:lumMod val="85000"/>
            </a:schemeClr>
          </a:gs>
          <a:gs pos="100000">
            <a:schemeClr val="lt1"/>
          </a:gs>
        </a:gsLst>
        <a:lin ang="5400000" scaled="1"/>
        <a:tileRect/>
      </a:gra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lt1"/>
    </cs:fontRef>
    <cs:spPr/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gradFill>
          <a:gsLst>
            <a:gs pos="0">
              <a:schemeClr val="phClr"/>
            </a:gs>
            <a:gs pos="100000">
              <a:schemeClr val="phClr">
                <a:lumMod val="84000"/>
              </a:schemeClr>
            </a:gs>
          </a:gsLst>
          <a:lin ang="5400000" scaled="1"/>
        </a:gra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35000"/>
          <a:lumOff val="65000"/>
        </a:schemeClr>
      </a:solidFill>
      <a:ln w="9525">
        <a:solidFill>
          <a:schemeClr val="dk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kern="1200">
      <a:effectLst/>
    </cs:defRPr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ln w="9525">
        <a:solidFill>
          <a:schemeClr val="dk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0.19177</cdr:x>
      <cdr:y>0.28889</cdr:y>
    </cdr:from>
    <cdr:to>
      <cdr:x>0.34244</cdr:x>
      <cdr:y>0.35556</cdr:y>
    </cdr:to>
    <cdr:sp macro="" textlink="">
      <cdr:nvSpPr>
        <cdr:cNvPr id="3" name="Облачко с текстом: прямоугольное 2">
          <a:extLst xmlns:a="http://schemas.openxmlformats.org/drawingml/2006/main">
            <a:ext uri="{FF2B5EF4-FFF2-40B4-BE49-F238E27FC236}">
              <a16:creationId xmlns:a16="http://schemas.microsoft.com/office/drawing/2014/main" id="{F3EF8CD1-549C-400C-831A-A9EA230B5AE9}"/>
            </a:ext>
          </a:extLst>
        </cdr:cNvPr>
        <cdr:cNvSpPr/>
      </cdr:nvSpPr>
      <cdr:spPr>
        <a:xfrm xmlns:a="http://schemas.openxmlformats.org/drawingml/2006/main">
          <a:off x="1008112" y="936103"/>
          <a:ext cx="792088" cy="216024"/>
        </a:xfrm>
        <a:prstGeom xmlns:a="http://schemas.openxmlformats.org/drawingml/2006/main" prst="wedgeRectCallou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 rtlCol="0" anchor="ctr"/>
        <a:lstStyle xmlns:a="http://schemas.openxmlformats.org/drawingml/2006/main"/>
        <a:p xmlns:a="http://schemas.openxmlformats.org/drawingml/2006/main">
          <a:endParaRPr lang="ru-RU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0.08107</cdr:x>
      <cdr:y>0.71737</cdr:y>
    </cdr:from>
    <cdr:to>
      <cdr:x>0.26355</cdr:x>
      <cdr:y>0.78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383895" y="4124383"/>
          <a:ext cx="864096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pPr algn="ctr"/>
          <a:r>
            <a:rPr lang="ru-RU" sz="1350" b="1" dirty="0">
              <a:latin typeface="Times New Roman" pitchFamily="18" charset="0"/>
              <a:cs typeface="Times New Roman" pitchFamily="18" charset="0"/>
            </a:rPr>
            <a:t>Факт </a:t>
          </a:r>
          <a:r>
            <a:rPr lang="ru-RU" sz="1200" b="1" dirty="0">
              <a:latin typeface="Times New Roman" pitchFamily="18" charset="0"/>
              <a:cs typeface="Times New Roman" pitchFamily="18" charset="0"/>
            </a:rPr>
            <a:t>2020</a:t>
          </a:r>
          <a:r>
            <a:rPr lang="ru-RU" sz="1350" b="1" dirty="0">
              <a:latin typeface="Times New Roman" pitchFamily="18" charset="0"/>
              <a:cs typeface="Times New Roman" pitchFamily="18" charset="0"/>
            </a:rPr>
            <a:t> год</a:t>
          </a:r>
        </a:p>
      </cdr:txBody>
    </cdr:sp>
  </cdr:relSizeAnchor>
  <cdr:relSizeAnchor xmlns:cdr="http://schemas.openxmlformats.org/drawingml/2006/chartDrawing">
    <cdr:from>
      <cdr:x>0.29396</cdr:x>
      <cdr:y>0.71737</cdr:y>
    </cdr:from>
    <cdr:to>
      <cdr:x>0.47204</cdr:x>
      <cdr:y>0.76615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1392007" y="4124383"/>
          <a:ext cx="843275" cy="28045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pPr algn="ctr"/>
          <a:r>
            <a:rPr lang="ru-RU" sz="1350" b="1" dirty="0">
              <a:latin typeface="Times New Roman" pitchFamily="18" charset="0"/>
              <a:cs typeface="Times New Roman" pitchFamily="18" charset="0"/>
            </a:rPr>
            <a:t>План 2021 год</a:t>
          </a:r>
        </a:p>
      </cdr:txBody>
    </cdr:sp>
  </cdr:relSizeAnchor>
  <cdr:relSizeAnchor xmlns:cdr="http://schemas.openxmlformats.org/drawingml/2006/chartDrawing">
    <cdr:from>
      <cdr:x>0.5</cdr:x>
      <cdr:y>0.71737</cdr:y>
    </cdr:from>
    <cdr:to>
      <cdr:x>0.67808</cdr:x>
      <cdr:y>0.77834</cdr:y>
    </cdr:to>
    <cdr:sp macro="" textlink="">
      <cdr:nvSpPr>
        <cdr:cNvPr id="9" name="TextBox 8"/>
        <cdr:cNvSpPr txBox="1"/>
      </cdr:nvSpPr>
      <cdr:spPr>
        <a:xfrm xmlns:a="http://schemas.openxmlformats.org/drawingml/2006/main">
          <a:off x="2367685" y="4124383"/>
          <a:ext cx="843275" cy="35053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pPr algn="ctr"/>
          <a:r>
            <a:rPr lang="ru-RU" sz="1350" b="1" dirty="0">
              <a:latin typeface="Times New Roman" pitchFamily="18" charset="0"/>
              <a:cs typeface="Times New Roman" pitchFamily="18" charset="0"/>
            </a:rPr>
            <a:t>План 2022 год</a:t>
          </a:r>
        </a:p>
      </cdr:txBody>
    </cdr:sp>
  </cdr:relSizeAnchor>
  <cdr:relSizeAnchor xmlns:cdr="http://schemas.openxmlformats.org/drawingml/2006/chartDrawing">
    <cdr:from>
      <cdr:x>0.68933</cdr:x>
      <cdr:y>0.71737</cdr:y>
    </cdr:from>
    <cdr:to>
      <cdr:x>0.87038</cdr:x>
      <cdr:y>0.77834</cdr:y>
    </cdr:to>
    <cdr:sp macro="" textlink="">
      <cdr:nvSpPr>
        <cdr:cNvPr id="10" name="TextBox 9"/>
        <cdr:cNvSpPr txBox="1"/>
      </cdr:nvSpPr>
      <cdr:spPr>
        <a:xfrm xmlns:a="http://schemas.openxmlformats.org/drawingml/2006/main">
          <a:off x="3264215" y="4124383"/>
          <a:ext cx="857374" cy="35053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pPr algn="ctr"/>
          <a:r>
            <a:rPr lang="ru-RU" sz="1350" b="1" dirty="0">
              <a:latin typeface="Times New Roman" pitchFamily="18" charset="0"/>
              <a:cs typeface="Times New Roman" pitchFamily="18" charset="0"/>
            </a:rPr>
            <a:t>План 20</a:t>
          </a:r>
          <a:r>
            <a:rPr lang="en-US" sz="1350" b="1" dirty="0">
              <a:latin typeface="Times New Roman" pitchFamily="18" charset="0"/>
              <a:cs typeface="Times New Roman" pitchFamily="18" charset="0"/>
            </a:rPr>
            <a:t>2</a:t>
          </a:r>
          <a:r>
            <a:rPr lang="ru-RU" sz="1350" b="1" dirty="0">
              <a:latin typeface="Times New Roman" pitchFamily="18" charset="0"/>
              <a:cs typeface="Times New Roman" pitchFamily="18" charset="0"/>
            </a:rPr>
            <a:t>3 год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0154" cy="4956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1653" y="1"/>
            <a:ext cx="2940153" cy="4956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A2940B-7A31-4E9E-865D-DF5BE71FDB85}" type="datetimeFigureOut">
              <a:rPr lang="ru-RU" smtClean="0"/>
              <a:pPr/>
              <a:t>25.05.2021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9429344"/>
            <a:ext cx="2940154" cy="4956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1653" y="9429344"/>
            <a:ext cx="2940153" cy="4956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A5F660-0419-4F87-BA66-133AB1A3725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86883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39468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2351" y="1"/>
            <a:ext cx="2939468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1E2949-3021-4860-A949-BB869C8D9870}" type="datetimeFigureOut">
              <a:rPr lang="ru-RU" smtClean="0"/>
              <a:pPr/>
              <a:t>25.05.2021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079625" y="744538"/>
            <a:ext cx="2624138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8339" y="4715154"/>
            <a:ext cx="5426710" cy="44669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583"/>
            <a:ext cx="2939468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2351" y="9428583"/>
            <a:ext cx="2939468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5DEA6A-03F3-4B3B-854C-0BB415267E9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106594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759748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1pPr>
    <a:lvl2pPr marL="379874" algn="l" defTabSz="759748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2pPr>
    <a:lvl3pPr marL="759748" algn="l" defTabSz="759748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3pPr>
    <a:lvl4pPr marL="1139622" algn="l" defTabSz="759748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4pPr>
    <a:lvl5pPr marL="1519496" algn="l" defTabSz="759748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5pPr>
    <a:lvl6pPr marL="1899369" algn="l" defTabSz="759748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6pPr>
    <a:lvl7pPr marL="2279243" algn="l" defTabSz="759748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7pPr>
    <a:lvl8pPr marL="2659117" algn="l" defTabSz="759748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8pPr>
    <a:lvl9pPr marL="3038991" algn="l" defTabSz="759748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079625" y="744538"/>
            <a:ext cx="2624138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DEA6A-03F3-4B3B-854C-0BB415267E92}" type="slidenum">
              <a:rPr lang="ru-RU" smtClean="0"/>
              <a:pPr/>
              <a:t>1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DEA6A-03F3-4B3B-854C-0BB415267E92}" type="slidenum">
              <a:rPr lang="ru-RU" smtClean="0"/>
              <a:pPr/>
              <a:t>2</a:t>
            </a:fld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079625" y="744538"/>
            <a:ext cx="2624138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DEA6A-03F3-4B3B-854C-0BB415267E92}" type="slidenum">
              <a:rPr lang="ru-RU" smtClean="0"/>
              <a:pPr/>
              <a:t>3</a:t>
            </a:fld>
            <a:endParaRPr lang="ru-RU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079625" y="744538"/>
            <a:ext cx="2624138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DEA6A-03F3-4B3B-854C-0BB415267E92}" type="slidenum">
              <a:rPr lang="ru-RU" smtClean="0"/>
              <a:pPr/>
              <a:t>16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095137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DEA6A-03F3-4B3B-854C-0BB415267E92}" type="slidenum">
              <a:rPr lang="ru-RU" smtClean="0"/>
              <a:pPr/>
              <a:t>17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618507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B0F1D5A-F1C7-4545-A858-C9CF513D6C9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66155" y="1237457"/>
            <a:ext cx="3996929" cy="2632440"/>
          </a:xfrm>
        </p:spPr>
        <p:txBody>
          <a:bodyPr anchor="b"/>
          <a:lstStyle>
            <a:lvl1pPr algn="ctr">
              <a:defRPr sz="2623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B9EA61D-0634-44A1-85DD-41166054118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66155" y="3971414"/>
            <a:ext cx="3996929" cy="1825554"/>
          </a:xfrm>
        </p:spPr>
        <p:txBody>
          <a:bodyPr/>
          <a:lstStyle>
            <a:lvl1pPr marL="0" indent="0" algn="ctr">
              <a:buNone/>
              <a:defRPr sz="1049"/>
            </a:lvl1pPr>
            <a:lvl2pPr marL="199842" indent="0" algn="ctr">
              <a:buNone/>
              <a:defRPr sz="874"/>
            </a:lvl2pPr>
            <a:lvl3pPr marL="399684" indent="0" algn="ctr">
              <a:buNone/>
              <a:defRPr sz="787"/>
            </a:lvl3pPr>
            <a:lvl4pPr marL="599526" indent="0" algn="ctr">
              <a:buNone/>
              <a:defRPr sz="699"/>
            </a:lvl4pPr>
            <a:lvl5pPr marL="799368" indent="0" algn="ctr">
              <a:buNone/>
              <a:defRPr sz="699"/>
            </a:lvl5pPr>
            <a:lvl6pPr marL="999211" indent="0" algn="ctr">
              <a:buNone/>
              <a:defRPr sz="699"/>
            </a:lvl6pPr>
            <a:lvl7pPr marL="1199053" indent="0" algn="ctr">
              <a:buNone/>
              <a:defRPr sz="699"/>
            </a:lvl7pPr>
            <a:lvl8pPr marL="1398895" indent="0" algn="ctr">
              <a:buNone/>
              <a:defRPr sz="699"/>
            </a:lvl8pPr>
            <a:lvl9pPr marL="1598737" indent="0" algn="ctr">
              <a:buNone/>
              <a:defRPr sz="699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87644AD-C467-4117-854C-7F255D4B75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0A917-D9FF-4ABC-986D-1B95D9C06E3B}" type="datetimeFigureOut">
              <a:rPr lang="ru-RU" smtClean="0"/>
              <a:pPr/>
              <a:t>25.05.2021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B2E9930-643C-45D9-8AA6-1C5F4D87DE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962ECE4-A218-4CBB-9AAB-66B7B86F35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670CA-A562-46FF-B8FE-E783B502284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610494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A38F76-4ECA-4150-8D57-3CB92F92F2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60D3D1C5-37C0-4BFF-AD44-F5BE8470FF9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22DDF74-EA01-4AA2-9BE3-25AA4EE7EC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0A917-D9FF-4ABC-986D-1B95D9C06E3B}" type="datetimeFigureOut">
              <a:rPr lang="ru-RU" smtClean="0"/>
              <a:pPr/>
              <a:t>25.05.2021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CA9C44A-93E7-4654-8668-832BA0E5E0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4357CA8-4438-4A2F-8D0A-7512F64E4D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670CA-A562-46FF-B8FE-E783B502284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907198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43EA5F4B-1AA0-446D-936B-6AB5A0396E3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3813736" y="402567"/>
            <a:ext cx="1149117" cy="6407821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8456AB4B-B321-479F-B27D-B621F919DD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366385" y="402567"/>
            <a:ext cx="3380735" cy="640782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34D71AB-CD67-424C-A9BB-F3B7B3742A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0A917-D9FF-4ABC-986D-1B95D9C06E3B}" type="datetimeFigureOut">
              <a:rPr lang="ru-RU" smtClean="0"/>
              <a:pPr/>
              <a:t>25.05.2021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E0B1AC1-3B6C-46C6-9145-A998338AB1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9319219-AA97-48A0-81A3-621CDFB895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670CA-A562-46FF-B8FE-E783B502284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991213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98F5054-3814-47D3-8EF8-172511BE68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A0C49FE-628B-4ECC-BF0E-7E3C5CF15D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CE45AB9-26CD-40EB-B567-964D4A2203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0A917-D9FF-4ABC-986D-1B95D9C06E3B}" type="datetimeFigureOut">
              <a:rPr lang="ru-RU" smtClean="0"/>
              <a:pPr/>
              <a:t>25.05.2021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FD0115B-760A-4100-804F-7D680B676F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E484949-8ACE-4939-89EB-CFE6D9A020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670CA-A562-46FF-B8FE-E783B502284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885486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50BF6B5-9040-4584-98AD-EAD336DA1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609" y="1885066"/>
            <a:ext cx="4596468" cy="3145275"/>
          </a:xfrm>
        </p:spPr>
        <p:txBody>
          <a:bodyPr anchor="b"/>
          <a:lstStyle>
            <a:lvl1pPr>
              <a:defRPr sz="2623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F8A47DC-5382-46F6-8920-414E83EBBA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63609" y="5060096"/>
            <a:ext cx="4596468" cy="1654026"/>
          </a:xfrm>
        </p:spPr>
        <p:txBody>
          <a:bodyPr/>
          <a:lstStyle>
            <a:lvl1pPr marL="0" indent="0">
              <a:buNone/>
              <a:defRPr sz="1049">
                <a:solidFill>
                  <a:schemeClr val="tx1">
                    <a:tint val="75000"/>
                  </a:schemeClr>
                </a:solidFill>
              </a:defRPr>
            </a:lvl1pPr>
            <a:lvl2pPr marL="199842" indent="0">
              <a:buNone/>
              <a:defRPr sz="874">
                <a:solidFill>
                  <a:schemeClr val="tx1">
                    <a:tint val="75000"/>
                  </a:schemeClr>
                </a:solidFill>
              </a:defRPr>
            </a:lvl2pPr>
            <a:lvl3pPr marL="399684" indent="0">
              <a:buNone/>
              <a:defRPr sz="787">
                <a:solidFill>
                  <a:schemeClr val="tx1">
                    <a:tint val="75000"/>
                  </a:schemeClr>
                </a:solidFill>
              </a:defRPr>
            </a:lvl3pPr>
            <a:lvl4pPr marL="599526" indent="0">
              <a:buNone/>
              <a:defRPr sz="699">
                <a:solidFill>
                  <a:schemeClr val="tx1">
                    <a:tint val="75000"/>
                  </a:schemeClr>
                </a:solidFill>
              </a:defRPr>
            </a:lvl4pPr>
            <a:lvl5pPr marL="799368" indent="0">
              <a:buNone/>
              <a:defRPr sz="699">
                <a:solidFill>
                  <a:schemeClr val="tx1">
                    <a:tint val="75000"/>
                  </a:schemeClr>
                </a:solidFill>
              </a:defRPr>
            </a:lvl5pPr>
            <a:lvl6pPr marL="999211" indent="0">
              <a:buNone/>
              <a:defRPr sz="699">
                <a:solidFill>
                  <a:schemeClr val="tx1">
                    <a:tint val="75000"/>
                  </a:schemeClr>
                </a:solidFill>
              </a:defRPr>
            </a:lvl6pPr>
            <a:lvl7pPr marL="1199053" indent="0">
              <a:buNone/>
              <a:defRPr sz="699">
                <a:solidFill>
                  <a:schemeClr val="tx1">
                    <a:tint val="75000"/>
                  </a:schemeClr>
                </a:solidFill>
              </a:defRPr>
            </a:lvl7pPr>
            <a:lvl8pPr marL="1398895" indent="0">
              <a:buNone/>
              <a:defRPr sz="699">
                <a:solidFill>
                  <a:schemeClr val="tx1">
                    <a:tint val="75000"/>
                  </a:schemeClr>
                </a:solidFill>
              </a:defRPr>
            </a:lvl8pPr>
            <a:lvl9pPr marL="1598737" indent="0">
              <a:buNone/>
              <a:defRPr sz="69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5299780-E952-419C-A77D-AD78947BEB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0A917-D9FF-4ABC-986D-1B95D9C06E3B}" type="datetimeFigureOut">
              <a:rPr lang="ru-RU" smtClean="0"/>
              <a:pPr/>
              <a:t>25.05.2021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8CC0650-4ED9-4928-BF1F-9E6ED818C3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24370E8-3C74-48B7-8D6D-0ABC4BDC64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670CA-A562-46FF-B8FE-E783B502284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875071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F38CFCD-DC26-48FC-921B-3C11CB9C15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0D8EE71-74C5-443D-B580-4C64AD58F26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66385" y="2012836"/>
            <a:ext cx="2264926" cy="479755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5834875-083C-40F1-B4A4-9D1C8259443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2697927" y="2012836"/>
            <a:ext cx="2264926" cy="479755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93D9D32-A5C9-48D1-A78C-A81AF5C8D1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0A917-D9FF-4ABC-986D-1B95D9C06E3B}" type="datetimeFigureOut">
              <a:rPr lang="ru-RU" smtClean="0"/>
              <a:pPr/>
              <a:t>25.05.2021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FA3651F-ED63-4D17-BA43-958FADB6C3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9641CFD-8572-4240-844A-8991D59444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670CA-A562-46FF-B8FE-E783B502284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696061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9AA72CA-09A5-4EF4-A536-5450D41891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7079" y="402568"/>
            <a:ext cx="4596468" cy="146149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531EEEC-7C35-41C0-8BEA-85EE2D8F8E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67080" y="1853560"/>
            <a:ext cx="2254517" cy="908401"/>
          </a:xfrm>
        </p:spPr>
        <p:txBody>
          <a:bodyPr anchor="b"/>
          <a:lstStyle>
            <a:lvl1pPr marL="0" indent="0">
              <a:buNone/>
              <a:defRPr sz="1049" b="1"/>
            </a:lvl1pPr>
            <a:lvl2pPr marL="199842" indent="0">
              <a:buNone/>
              <a:defRPr sz="874" b="1"/>
            </a:lvl2pPr>
            <a:lvl3pPr marL="399684" indent="0">
              <a:buNone/>
              <a:defRPr sz="787" b="1"/>
            </a:lvl3pPr>
            <a:lvl4pPr marL="599526" indent="0">
              <a:buNone/>
              <a:defRPr sz="699" b="1"/>
            </a:lvl4pPr>
            <a:lvl5pPr marL="799368" indent="0">
              <a:buNone/>
              <a:defRPr sz="699" b="1"/>
            </a:lvl5pPr>
            <a:lvl6pPr marL="999211" indent="0">
              <a:buNone/>
              <a:defRPr sz="699" b="1"/>
            </a:lvl6pPr>
            <a:lvl7pPr marL="1199053" indent="0">
              <a:buNone/>
              <a:defRPr sz="699" b="1"/>
            </a:lvl7pPr>
            <a:lvl8pPr marL="1398895" indent="0">
              <a:buNone/>
              <a:defRPr sz="699" b="1"/>
            </a:lvl8pPr>
            <a:lvl9pPr marL="1598737" indent="0">
              <a:buNone/>
              <a:defRPr sz="699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D2D9D87-1E53-4732-859E-E4FDC607C0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67080" y="2761961"/>
            <a:ext cx="2254517" cy="406242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38C6255A-6752-4D1C-9B60-1E20CF5107F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2697927" y="1853560"/>
            <a:ext cx="2265620" cy="908401"/>
          </a:xfrm>
        </p:spPr>
        <p:txBody>
          <a:bodyPr anchor="b"/>
          <a:lstStyle>
            <a:lvl1pPr marL="0" indent="0">
              <a:buNone/>
              <a:defRPr sz="1049" b="1"/>
            </a:lvl1pPr>
            <a:lvl2pPr marL="199842" indent="0">
              <a:buNone/>
              <a:defRPr sz="874" b="1"/>
            </a:lvl2pPr>
            <a:lvl3pPr marL="399684" indent="0">
              <a:buNone/>
              <a:defRPr sz="787" b="1"/>
            </a:lvl3pPr>
            <a:lvl4pPr marL="599526" indent="0">
              <a:buNone/>
              <a:defRPr sz="699" b="1"/>
            </a:lvl4pPr>
            <a:lvl5pPr marL="799368" indent="0">
              <a:buNone/>
              <a:defRPr sz="699" b="1"/>
            </a:lvl5pPr>
            <a:lvl6pPr marL="999211" indent="0">
              <a:buNone/>
              <a:defRPr sz="699" b="1"/>
            </a:lvl6pPr>
            <a:lvl7pPr marL="1199053" indent="0">
              <a:buNone/>
              <a:defRPr sz="699" b="1"/>
            </a:lvl7pPr>
            <a:lvl8pPr marL="1398895" indent="0">
              <a:buNone/>
              <a:defRPr sz="699" b="1"/>
            </a:lvl8pPr>
            <a:lvl9pPr marL="1598737" indent="0">
              <a:buNone/>
              <a:defRPr sz="699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B51CC545-2E6C-4939-BBDB-F5AB5FDE06C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2697927" y="2761961"/>
            <a:ext cx="2265620" cy="406242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C30FE0A9-E768-4FDC-ADF7-A913462B8D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0A917-D9FF-4ABC-986D-1B95D9C06E3B}" type="datetimeFigureOut">
              <a:rPr lang="ru-RU" smtClean="0"/>
              <a:pPr/>
              <a:t>25.05.2021</a:t>
            </a:fld>
            <a:endParaRPr lang="ru-RU" dirty="0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C6A4DA84-F945-48AC-91F7-70FEB6F446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D532A32B-BE38-443D-8880-B799BA39AA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670CA-A562-46FF-B8FE-E783B502284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415523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9A2604D-ED25-4E21-B129-F56265A56B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3C731A2A-0F8C-483B-A5E1-E0A59EED21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0A917-D9FF-4ABC-986D-1B95D9C06E3B}" type="datetimeFigureOut">
              <a:rPr lang="ru-RU" smtClean="0"/>
              <a:pPr/>
              <a:t>25.05.2021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70F3299F-6E9C-43B6-B3E8-8643AAC358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39D49063-EF40-4C49-AE85-0882E02C3B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670CA-A562-46FF-B8FE-E783B502284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453010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0BD2CAF7-42C3-4A08-B55A-D82CC0527B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0A917-D9FF-4ABC-986D-1B95D9C06E3B}" type="datetimeFigureOut">
              <a:rPr lang="ru-RU" smtClean="0"/>
              <a:pPr/>
              <a:t>25.05.2021</a:t>
            </a:fld>
            <a:endParaRPr lang="ru-RU" dirty="0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9B7DF3FE-9844-48DF-8E9D-C39CA79DB4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7164E672-D3AA-4B3A-813D-201474D344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670CA-A562-46FF-B8FE-E783B502284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194768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633A519-BAE6-4756-8B62-1D34601693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7079" y="504084"/>
            <a:ext cx="1718818" cy="1764295"/>
          </a:xfrm>
        </p:spPr>
        <p:txBody>
          <a:bodyPr anchor="b"/>
          <a:lstStyle>
            <a:lvl1pPr>
              <a:defRPr sz="1399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11C357B-BB66-462C-8A71-21F36F1658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65620" y="1088682"/>
            <a:ext cx="2697927" cy="5373398"/>
          </a:xfrm>
        </p:spPr>
        <p:txBody>
          <a:bodyPr/>
          <a:lstStyle>
            <a:lvl1pPr>
              <a:defRPr sz="1399"/>
            </a:lvl1pPr>
            <a:lvl2pPr>
              <a:defRPr sz="1224"/>
            </a:lvl2pPr>
            <a:lvl3pPr>
              <a:defRPr sz="1049"/>
            </a:lvl3pPr>
            <a:lvl4pPr>
              <a:defRPr sz="874"/>
            </a:lvl4pPr>
            <a:lvl5pPr>
              <a:defRPr sz="874"/>
            </a:lvl5pPr>
            <a:lvl6pPr>
              <a:defRPr sz="874"/>
            </a:lvl6pPr>
            <a:lvl7pPr>
              <a:defRPr sz="874"/>
            </a:lvl7pPr>
            <a:lvl8pPr>
              <a:defRPr sz="874"/>
            </a:lvl8pPr>
            <a:lvl9pPr>
              <a:defRPr sz="874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E7911CD-970E-44FA-9069-316B1DD14FA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67079" y="2268379"/>
            <a:ext cx="1718818" cy="4202453"/>
          </a:xfrm>
        </p:spPr>
        <p:txBody>
          <a:bodyPr/>
          <a:lstStyle>
            <a:lvl1pPr marL="0" indent="0">
              <a:buNone/>
              <a:defRPr sz="699"/>
            </a:lvl1pPr>
            <a:lvl2pPr marL="199842" indent="0">
              <a:buNone/>
              <a:defRPr sz="612"/>
            </a:lvl2pPr>
            <a:lvl3pPr marL="399684" indent="0">
              <a:buNone/>
              <a:defRPr sz="525"/>
            </a:lvl3pPr>
            <a:lvl4pPr marL="599526" indent="0">
              <a:buNone/>
              <a:defRPr sz="437"/>
            </a:lvl4pPr>
            <a:lvl5pPr marL="799368" indent="0">
              <a:buNone/>
              <a:defRPr sz="437"/>
            </a:lvl5pPr>
            <a:lvl6pPr marL="999211" indent="0">
              <a:buNone/>
              <a:defRPr sz="437"/>
            </a:lvl6pPr>
            <a:lvl7pPr marL="1199053" indent="0">
              <a:buNone/>
              <a:defRPr sz="437"/>
            </a:lvl7pPr>
            <a:lvl8pPr marL="1398895" indent="0">
              <a:buNone/>
              <a:defRPr sz="437"/>
            </a:lvl8pPr>
            <a:lvl9pPr marL="1598737" indent="0">
              <a:buNone/>
              <a:defRPr sz="437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44D1FA8-ECED-4FBD-BED9-DBC2D19273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0A917-D9FF-4ABC-986D-1B95D9C06E3B}" type="datetimeFigureOut">
              <a:rPr lang="ru-RU" smtClean="0"/>
              <a:pPr/>
              <a:t>25.05.2021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7202EA1-F2E6-414D-8112-F4ADC8945C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37AE334-3EEA-4D98-898D-5E1BD50B11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670CA-A562-46FF-B8FE-E783B502284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048535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C861D2-571D-48D6-8421-A8C0A86547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7079" y="504084"/>
            <a:ext cx="1718818" cy="1764295"/>
          </a:xfrm>
        </p:spPr>
        <p:txBody>
          <a:bodyPr anchor="b"/>
          <a:lstStyle>
            <a:lvl1pPr>
              <a:defRPr sz="1399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7E209611-466C-468B-89BA-3CA307E6BF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2265620" y="1088682"/>
            <a:ext cx="2697927" cy="5373398"/>
          </a:xfrm>
        </p:spPr>
        <p:txBody>
          <a:bodyPr/>
          <a:lstStyle>
            <a:lvl1pPr marL="0" indent="0">
              <a:buNone/>
              <a:defRPr sz="1399"/>
            </a:lvl1pPr>
            <a:lvl2pPr marL="199842" indent="0">
              <a:buNone/>
              <a:defRPr sz="1224"/>
            </a:lvl2pPr>
            <a:lvl3pPr marL="399684" indent="0">
              <a:buNone/>
              <a:defRPr sz="1049"/>
            </a:lvl3pPr>
            <a:lvl4pPr marL="599526" indent="0">
              <a:buNone/>
              <a:defRPr sz="874"/>
            </a:lvl4pPr>
            <a:lvl5pPr marL="799368" indent="0">
              <a:buNone/>
              <a:defRPr sz="874"/>
            </a:lvl5pPr>
            <a:lvl6pPr marL="999211" indent="0">
              <a:buNone/>
              <a:defRPr sz="874"/>
            </a:lvl6pPr>
            <a:lvl7pPr marL="1199053" indent="0">
              <a:buNone/>
              <a:defRPr sz="874"/>
            </a:lvl7pPr>
            <a:lvl8pPr marL="1398895" indent="0">
              <a:buNone/>
              <a:defRPr sz="874"/>
            </a:lvl8pPr>
            <a:lvl9pPr marL="1598737" indent="0">
              <a:buNone/>
              <a:defRPr sz="874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C6A97B8-6FE2-4FD2-B374-D8516AC881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67079" y="2268379"/>
            <a:ext cx="1718818" cy="4202453"/>
          </a:xfrm>
        </p:spPr>
        <p:txBody>
          <a:bodyPr/>
          <a:lstStyle>
            <a:lvl1pPr marL="0" indent="0">
              <a:buNone/>
              <a:defRPr sz="699"/>
            </a:lvl1pPr>
            <a:lvl2pPr marL="199842" indent="0">
              <a:buNone/>
              <a:defRPr sz="612"/>
            </a:lvl2pPr>
            <a:lvl3pPr marL="399684" indent="0">
              <a:buNone/>
              <a:defRPr sz="525"/>
            </a:lvl3pPr>
            <a:lvl4pPr marL="599526" indent="0">
              <a:buNone/>
              <a:defRPr sz="437"/>
            </a:lvl4pPr>
            <a:lvl5pPr marL="799368" indent="0">
              <a:buNone/>
              <a:defRPr sz="437"/>
            </a:lvl5pPr>
            <a:lvl6pPr marL="999211" indent="0">
              <a:buNone/>
              <a:defRPr sz="437"/>
            </a:lvl6pPr>
            <a:lvl7pPr marL="1199053" indent="0">
              <a:buNone/>
              <a:defRPr sz="437"/>
            </a:lvl7pPr>
            <a:lvl8pPr marL="1398895" indent="0">
              <a:buNone/>
              <a:defRPr sz="437"/>
            </a:lvl8pPr>
            <a:lvl9pPr marL="1598737" indent="0">
              <a:buNone/>
              <a:defRPr sz="437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E2AEB84-5A9C-46C9-8557-AE96F1FB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0A917-D9FF-4ABC-986D-1B95D9C06E3B}" type="datetimeFigureOut">
              <a:rPr lang="ru-RU" smtClean="0"/>
              <a:pPr/>
              <a:t>25.05.2021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0005382-6C9F-426C-BE1E-10ACAF52E7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970A522-50A7-4440-8EAA-E0C9EF7104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670CA-A562-46FF-B8FE-E783B502284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507394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bg1"/>
            </a:gs>
            <a:gs pos="100000">
              <a:schemeClr val="bg1"/>
            </a:gs>
            <a:gs pos="100000">
              <a:schemeClr val="bg1"/>
            </a:gs>
            <a:gs pos="0">
              <a:srgbClr val="92D050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1902310-3D4C-4992-AC40-5E4680EF35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6385" y="402568"/>
            <a:ext cx="4596468" cy="14614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0DFA427-D6C8-467E-97E9-200D585037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66385" y="2012836"/>
            <a:ext cx="4596468" cy="47975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1D7B473-A3F3-47B8-8253-6A163E8C24C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66385" y="7008171"/>
            <a:ext cx="1199079" cy="402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70A917-D9FF-4ABC-986D-1B95D9C06E3B}" type="datetimeFigureOut">
              <a:rPr lang="ru-RU" smtClean="0"/>
              <a:pPr/>
              <a:t>25.05.2021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E7EE22F-8FE9-47EC-B155-CECE4E6E65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765310" y="7008171"/>
            <a:ext cx="1798618" cy="402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62410A0-BFB2-46CA-A38A-EB24C6F9CA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3774" y="7008171"/>
            <a:ext cx="1199079" cy="402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6670CA-A562-46FF-B8FE-E783B502284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678191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969" r:id="rId1"/>
    <p:sldLayoutId id="2147484970" r:id="rId2"/>
    <p:sldLayoutId id="2147484971" r:id="rId3"/>
    <p:sldLayoutId id="2147484972" r:id="rId4"/>
    <p:sldLayoutId id="2147484973" r:id="rId5"/>
    <p:sldLayoutId id="2147484974" r:id="rId6"/>
    <p:sldLayoutId id="2147484975" r:id="rId7"/>
    <p:sldLayoutId id="2147484976" r:id="rId8"/>
    <p:sldLayoutId id="2147484977" r:id="rId9"/>
    <p:sldLayoutId id="2147484978" r:id="rId10"/>
    <p:sldLayoutId id="2147484979" r:id="rId11"/>
  </p:sldLayoutIdLst>
  <p:txStyles>
    <p:titleStyle>
      <a:lvl1pPr algn="l" defTabSz="399684" rtl="0" eaLnBrk="1" latinLnBrk="0" hangingPunct="1">
        <a:lnSpc>
          <a:spcPct val="90000"/>
        </a:lnSpc>
        <a:spcBef>
          <a:spcPct val="0"/>
        </a:spcBef>
        <a:buNone/>
        <a:defRPr sz="192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99921" indent="-99921" algn="l" defTabSz="399684" rtl="0" eaLnBrk="1" latinLnBrk="0" hangingPunct="1">
        <a:lnSpc>
          <a:spcPct val="90000"/>
        </a:lnSpc>
        <a:spcBef>
          <a:spcPts val="437"/>
        </a:spcBef>
        <a:buFont typeface="Arial" panose="020B0604020202020204" pitchFamily="34" charset="0"/>
        <a:buChar char="•"/>
        <a:defRPr sz="1224" kern="1200">
          <a:solidFill>
            <a:schemeClr val="tx1"/>
          </a:solidFill>
          <a:latin typeface="+mn-lt"/>
          <a:ea typeface="+mn-ea"/>
          <a:cs typeface="+mn-cs"/>
        </a:defRPr>
      </a:lvl1pPr>
      <a:lvl2pPr marL="299763" indent="-99921" algn="l" defTabSz="399684" rtl="0" eaLnBrk="1" latinLnBrk="0" hangingPunct="1">
        <a:lnSpc>
          <a:spcPct val="90000"/>
        </a:lnSpc>
        <a:spcBef>
          <a:spcPts val="219"/>
        </a:spcBef>
        <a:buFont typeface="Arial" panose="020B0604020202020204" pitchFamily="34" charset="0"/>
        <a:buChar char="•"/>
        <a:defRPr sz="1049" kern="1200">
          <a:solidFill>
            <a:schemeClr val="tx1"/>
          </a:solidFill>
          <a:latin typeface="+mn-lt"/>
          <a:ea typeface="+mn-ea"/>
          <a:cs typeface="+mn-cs"/>
        </a:defRPr>
      </a:lvl2pPr>
      <a:lvl3pPr marL="499605" indent="-99921" algn="l" defTabSz="399684" rtl="0" eaLnBrk="1" latinLnBrk="0" hangingPunct="1">
        <a:lnSpc>
          <a:spcPct val="90000"/>
        </a:lnSpc>
        <a:spcBef>
          <a:spcPts val="219"/>
        </a:spcBef>
        <a:buFont typeface="Arial" panose="020B0604020202020204" pitchFamily="34" charset="0"/>
        <a:buChar char="•"/>
        <a:defRPr sz="874" kern="1200">
          <a:solidFill>
            <a:schemeClr val="tx1"/>
          </a:solidFill>
          <a:latin typeface="+mn-lt"/>
          <a:ea typeface="+mn-ea"/>
          <a:cs typeface="+mn-cs"/>
        </a:defRPr>
      </a:lvl3pPr>
      <a:lvl4pPr marL="699447" indent="-99921" algn="l" defTabSz="399684" rtl="0" eaLnBrk="1" latinLnBrk="0" hangingPunct="1">
        <a:lnSpc>
          <a:spcPct val="90000"/>
        </a:lnSpc>
        <a:spcBef>
          <a:spcPts val="219"/>
        </a:spcBef>
        <a:buFont typeface="Arial" panose="020B0604020202020204" pitchFamily="34" charset="0"/>
        <a:buChar char="•"/>
        <a:defRPr sz="787" kern="1200">
          <a:solidFill>
            <a:schemeClr val="tx1"/>
          </a:solidFill>
          <a:latin typeface="+mn-lt"/>
          <a:ea typeface="+mn-ea"/>
          <a:cs typeface="+mn-cs"/>
        </a:defRPr>
      </a:lvl4pPr>
      <a:lvl5pPr marL="899290" indent="-99921" algn="l" defTabSz="399684" rtl="0" eaLnBrk="1" latinLnBrk="0" hangingPunct="1">
        <a:lnSpc>
          <a:spcPct val="90000"/>
        </a:lnSpc>
        <a:spcBef>
          <a:spcPts val="219"/>
        </a:spcBef>
        <a:buFont typeface="Arial" panose="020B0604020202020204" pitchFamily="34" charset="0"/>
        <a:buChar char="•"/>
        <a:defRPr sz="787" kern="1200">
          <a:solidFill>
            <a:schemeClr val="tx1"/>
          </a:solidFill>
          <a:latin typeface="+mn-lt"/>
          <a:ea typeface="+mn-ea"/>
          <a:cs typeface="+mn-cs"/>
        </a:defRPr>
      </a:lvl5pPr>
      <a:lvl6pPr marL="1099132" indent="-99921" algn="l" defTabSz="399684" rtl="0" eaLnBrk="1" latinLnBrk="0" hangingPunct="1">
        <a:lnSpc>
          <a:spcPct val="90000"/>
        </a:lnSpc>
        <a:spcBef>
          <a:spcPts val="219"/>
        </a:spcBef>
        <a:buFont typeface="Arial" panose="020B0604020202020204" pitchFamily="34" charset="0"/>
        <a:buChar char="•"/>
        <a:defRPr sz="787" kern="1200">
          <a:solidFill>
            <a:schemeClr val="tx1"/>
          </a:solidFill>
          <a:latin typeface="+mn-lt"/>
          <a:ea typeface="+mn-ea"/>
          <a:cs typeface="+mn-cs"/>
        </a:defRPr>
      </a:lvl6pPr>
      <a:lvl7pPr marL="1298974" indent="-99921" algn="l" defTabSz="399684" rtl="0" eaLnBrk="1" latinLnBrk="0" hangingPunct="1">
        <a:lnSpc>
          <a:spcPct val="90000"/>
        </a:lnSpc>
        <a:spcBef>
          <a:spcPts val="219"/>
        </a:spcBef>
        <a:buFont typeface="Arial" panose="020B0604020202020204" pitchFamily="34" charset="0"/>
        <a:buChar char="•"/>
        <a:defRPr sz="787" kern="1200">
          <a:solidFill>
            <a:schemeClr val="tx1"/>
          </a:solidFill>
          <a:latin typeface="+mn-lt"/>
          <a:ea typeface="+mn-ea"/>
          <a:cs typeface="+mn-cs"/>
        </a:defRPr>
      </a:lvl7pPr>
      <a:lvl8pPr marL="1498816" indent="-99921" algn="l" defTabSz="399684" rtl="0" eaLnBrk="1" latinLnBrk="0" hangingPunct="1">
        <a:lnSpc>
          <a:spcPct val="90000"/>
        </a:lnSpc>
        <a:spcBef>
          <a:spcPts val="219"/>
        </a:spcBef>
        <a:buFont typeface="Arial" panose="020B0604020202020204" pitchFamily="34" charset="0"/>
        <a:buChar char="•"/>
        <a:defRPr sz="787" kern="1200">
          <a:solidFill>
            <a:schemeClr val="tx1"/>
          </a:solidFill>
          <a:latin typeface="+mn-lt"/>
          <a:ea typeface="+mn-ea"/>
          <a:cs typeface="+mn-cs"/>
        </a:defRPr>
      </a:lvl8pPr>
      <a:lvl9pPr marL="1698658" indent="-99921" algn="l" defTabSz="399684" rtl="0" eaLnBrk="1" latinLnBrk="0" hangingPunct="1">
        <a:lnSpc>
          <a:spcPct val="90000"/>
        </a:lnSpc>
        <a:spcBef>
          <a:spcPts val="219"/>
        </a:spcBef>
        <a:buFont typeface="Arial" panose="020B0604020202020204" pitchFamily="34" charset="0"/>
        <a:buChar char="•"/>
        <a:defRPr sz="78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399684" rtl="0" eaLnBrk="1" latinLnBrk="0" hangingPunct="1">
        <a:defRPr sz="787" kern="1200">
          <a:solidFill>
            <a:schemeClr val="tx1"/>
          </a:solidFill>
          <a:latin typeface="+mn-lt"/>
          <a:ea typeface="+mn-ea"/>
          <a:cs typeface="+mn-cs"/>
        </a:defRPr>
      </a:lvl1pPr>
      <a:lvl2pPr marL="199842" algn="l" defTabSz="399684" rtl="0" eaLnBrk="1" latinLnBrk="0" hangingPunct="1">
        <a:defRPr sz="787" kern="1200">
          <a:solidFill>
            <a:schemeClr val="tx1"/>
          </a:solidFill>
          <a:latin typeface="+mn-lt"/>
          <a:ea typeface="+mn-ea"/>
          <a:cs typeface="+mn-cs"/>
        </a:defRPr>
      </a:lvl2pPr>
      <a:lvl3pPr marL="399684" algn="l" defTabSz="399684" rtl="0" eaLnBrk="1" latinLnBrk="0" hangingPunct="1">
        <a:defRPr sz="787" kern="1200">
          <a:solidFill>
            <a:schemeClr val="tx1"/>
          </a:solidFill>
          <a:latin typeface="+mn-lt"/>
          <a:ea typeface="+mn-ea"/>
          <a:cs typeface="+mn-cs"/>
        </a:defRPr>
      </a:lvl3pPr>
      <a:lvl4pPr marL="599526" algn="l" defTabSz="399684" rtl="0" eaLnBrk="1" latinLnBrk="0" hangingPunct="1">
        <a:defRPr sz="787" kern="1200">
          <a:solidFill>
            <a:schemeClr val="tx1"/>
          </a:solidFill>
          <a:latin typeface="+mn-lt"/>
          <a:ea typeface="+mn-ea"/>
          <a:cs typeface="+mn-cs"/>
        </a:defRPr>
      </a:lvl4pPr>
      <a:lvl5pPr marL="799368" algn="l" defTabSz="399684" rtl="0" eaLnBrk="1" latinLnBrk="0" hangingPunct="1">
        <a:defRPr sz="787" kern="1200">
          <a:solidFill>
            <a:schemeClr val="tx1"/>
          </a:solidFill>
          <a:latin typeface="+mn-lt"/>
          <a:ea typeface="+mn-ea"/>
          <a:cs typeface="+mn-cs"/>
        </a:defRPr>
      </a:lvl5pPr>
      <a:lvl6pPr marL="999211" algn="l" defTabSz="399684" rtl="0" eaLnBrk="1" latinLnBrk="0" hangingPunct="1">
        <a:defRPr sz="787" kern="1200">
          <a:solidFill>
            <a:schemeClr val="tx1"/>
          </a:solidFill>
          <a:latin typeface="+mn-lt"/>
          <a:ea typeface="+mn-ea"/>
          <a:cs typeface="+mn-cs"/>
        </a:defRPr>
      </a:lvl6pPr>
      <a:lvl7pPr marL="1199053" algn="l" defTabSz="399684" rtl="0" eaLnBrk="1" latinLnBrk="0" hangingPunct="1">
        <a:defRPr sz="787" kern="1200">
          <a:solidFill>
            <a:schemeClr val="tx1"/>
          </a:solidFill>
          <a:latin typeface="+mn-lt"/>
          <a:ea typeface="+mn-ea"/>
          <a:cs typeface="+mn-cs"/>
        </a:defRPr>
      </a:lvl7pPr>
      <a:lvl8pPr marL="1398895" algn="l" defTabSz="399684" rtl="0" eaLnBrk="1" latinLnBrk="0" hangingPunct="1">
        <a:defRPr sz="787" kern="1200">
          <a:solidFill>
            <a:schemeClr val="tx1"/>
          </a:solidFill>
          <a:latin typeface="+mn-lt"/>
          <a:ea typeface="+mn-ea"/>
          <a:cs typeface="+mn-cs"/>
        </a:defRPr>
      </a:lvl8pPr>
      <a:lvl9pPr marL="1598737" algn="l" defTabSz="399684" rtl="0" eaLnBrk="1" latinLnBrk="0" hangingPunct="1">
        <a:defRPr sz="78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chart" Target="../charts/char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chart" Target="../charts/char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9.xml"/><Relationship Id="rId5" Type="http://schemas.openxmlformats.org/officeDocument/2006/relationships/image" Target="../media/image27.png"/><Relationship Id="rId4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chart" Target="../charts/chart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11.xml"/><Relationship Id="rId4" Type="http://schemas.openxmlformats.org/officeDocument/2006/relationships/image" Target="../media/image3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jpeg"/><Relationship Id="rId4" Type="http://schemas.openxmlformats.org/officeDocument/2006/relationships/chart" Target="../charts/chart1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15.xml"/><Relationship Id="rId4" Type="http://schemas.openxmlformats.org/officeDocument/2006/relationships/image" Target="../media/image4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1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17.xml"/><Relationship Id="rId4" Type="http://schemas.openxmlformats.org/officeDocument/2006/relationships/image" Target="../media/image4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8.xml"/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9.xml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fin.ach-rajon.ru/programmy/municipalnye-programmy-deistvuyuschie-v-2021-godu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" y="1260351"/>
            <a:ext cx="5329238" cy="1733067"/>
          </a:xfrm>
          <a:prstGeom prst="rect">
            <a:avLst/>
          </a:prstGeom>
          <a:noFill/>
        </p:spPr>
        <p:txBody>
          <a:bodyPr wrap="square" lIns="75975" tIns="37987" rIns="75975" bIns="37987" rtlCol="0">
            <a:spAutoFit/>
          </a:bodyPr>
          <a:lstStyle/>
          <a:p>
            <a:pPr algn="ctr">
              <a:lnSpc>
                <a:spcPts val="2348"/>
              </a:lnSpc>
            </a:pPr>
            <a:endParaRPr lang="ru-RU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ts val="2348"/>
              </a:lnSpc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ПУТЕВОДИТЕЛЬ</a:t>
            </a:r>
          </a:p>
          <a:p>
            <a:pPr algn="ctr">
              <a:lnSpc>
                <a:spcPts val="2348"/>
              </a:lnSpc>
            </a:pP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ts val="1957"/>
              </a:lnSpc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проекту решения Ачинского района </a:t>
            </a:r>
          </a:p>
          <a:p>
            <a:pPr algn="ctr">
              <a:lnSpc>
                <a:spcPts val="1957"/>
              </a:lnSpc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 районном бюджете на 2021 год и плановый период 2022-2023 годы»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E357666-6DED-49B5-9B01-47C48C5D95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7431" y="470525"/>
            <a:ext cx="774376" cy="97909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114D8D5-E915-47C9-A849-73F815CB710E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E5F2FF"/>
              </a:clrFrom>
              <a:clrTo>
                <a:srgbClr val="E5F2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62690" y="3310564"/>
            <a:ext cx="4403857" cy="37641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4" descr="Многоразовые подгузники сэкономят бюджет или как сэкономить на отпуск">
            <a:extLst>
              <a:ext uri="{FF2B5EF4-FFF2-40B4-BE49-F238E27FC236}">
                <a16:creationId xmlns:a16="http://schemas.microsoft.com/office/drawing/2014/main" id="{DC5E7FD7-D3ED-4CD4-B349-89727B2ADC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515" y="6128243"/>
            <a:ext cx="1821683" cy="1311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6C9C2B7-9CD1-4449-83BA-753309D12AF0}"/>
              </a:ext>
            </a:extLst>
          </p:cNvPr>
          <p:cNvSpPr txBox="1"/>
          <p:nvPr/>
        </p:nvSpPr>
        <p:spPr>
          <a:xfrm>
            <a:off x="1008435" y="121464"/>
            <a:ext cx="40684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расходов бюджета Ачинского района на 2020-2023 годы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9CC0493-7FC7-4008-8BAF-918654D531BE}"/>
              </a:ext>
            </a:extLst>
          </p:cNvPr>
          <p:cNvSpPr txBox="1"/>
          <p:nvPr/>
        </p:nvSpPr>
        <p:spPr>
          <a:xfrm>
            <a:off x="4465142" y="758574"/>
            <a:ext cx="864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</a:t>
            </a:r>
            <a:r>
              <a:rPr lang="ru-RU" sz="1200" dirty="0"/>
              <a:t>.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id="{2F7D31F8-7149-414F-B8EA-73A0F22F0C5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2787350"/>
              </p:ext>
            </p:extLst>
          </p:nvPr>
        </p:nvGraphicFramePr>
        <p:xfrm>
          <a:off x="360363" y="1122563"/>
          <a:ext cx="4794835" cy="6330519"/>
        </p:xfrm>
        <a:graphic>
          <a:graphicData uri="http://schemas.openxmlformats.org/drawingml/2006/table">
            <a:tbl>
              <a:tblPr/>
              <a:tblGrid>
                <a:gridCol w="2122997">
                  <a:extLst>
                    <a:ext uri="{9D8B030D-6E8A-4147-A177-3AD203B41FA5}">
                      <a16:colId xmlns:a16="http://schemas.microsoft.com/office/drawing/2014/main" val="306003329"/>
                    </a:ext>
                  </a:extLst>
                </a:gridCol>
                <a:gridCol w="678514">
                  <a:extLst>
                    <a:ext uri="{9D8B030D-6E8A-4147-A177-3AD203B41FA5}">
                      <a16:colId xmlns:a16="http://schemas.microsoft.com/office/drawing/2014/main" val="2087405004"/>
                    </a:ext>
                  </a:extLst>
                </a:gridCol>
                <a:gridCol w="663436">
                  <a:extLst>
                    <a:ext uri="{9D8B030D-6E8A-4147-A177-3AD203B41FA5}">
                      <a16:colId xmlns:a16="http://schemas.microsoft.com/office/drawing/2014/main" val="3949607631"/>
                    </a:ext>
                  </a:extLst>
                </a:gridCol>
                <a:gridCol w="687561">
                  <a:extLst>
                    <a:ext uri="{9D8B030D-6E8A-4147-A177-3AD203B41FA5}">
                      <a16:colId xmlns:a16="http://schemas.microsoft.com/office/drawing/2014/main" val="217734682"/>
                    </a:ext>
                  </a:extLst>
                </a:gridCol>
                <a:gridCol w="642327">
                  <a:extLst>
                    <a:ext uri="{9D8B030D-6E8A-4147-A177-3AD203B41FA5}">
                      <a16:colId xmlns:a16="http://schemas.microsoft.com/office/drawing/2014/main" val="2450229141"/>
                    </a:ext>
                  </a:extLst>
                </a:gridCol>
              </a:tblGrid>
              <a:tr h="444119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Расходы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58" marR="9058" marT="9058" marB="0" anchor="ctr">
                    <a:lnL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 2020 год</a:t>
                      </a:r>
                    </a:p>
                  </a:txBody>
                  <a:tcPr marL="9058" marR="9058" marT="9058" marB="0" anchor="ctr">
                    <a:lnL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 2021 год</a:t>
                      </a:r>
                    </a:p>
                  </a:txBody>
                  <a:tcPr marL="9058" marR="9058" marT="9058" marB="0" anchor="ctr">
                    <a:lnL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 2022 год</a:t>
                      </a:r>
                    </a:p>
                  </a:txBody>
                  <a:tcPr marL="9058" marR="9058" marT="9058" marB="0" anchor="ctr">
                    <a:lnL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 2023 год</a:t>
                      </a:r>
                    </a:p>
                  </a:txBody>
                  <a:tcPr marL="9058" marR="9058" marT="9058" marB="0" anchor="ctr">
                    <a:lnL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32376318"/>
                  </a:ext>
                </a:extLst>
              </a:tr>
              <a:tr h="44411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ОБЩЕГОСУДАРСТВЕННЫЕ ВОПРОСЫ</a:t>
                      </a:r>
                    </a:p>
                  </a:txBody>
                  <a:tcPr marL="9058" marR="9058" marT="9058" marB="0" anchor="ctr">
                    <a:lnL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87,2</a:t>
                      </a:r>
                    </a:p>
                  </a:txBody>
                  <a:tcPr marL="9058" marR="9058" marT="9058" marB="0" anchor="ctr">
                    <a:lnL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91,4</a:t>
                      </a:r>
                    </a:p>
                  </a:txBody>
                  <a:tcPr marL="9058" marR="9058" marT="9058" marB="0" anchor="ctr">
                    <a:lnL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90,4</a:t>
                      </a:r>
                    </a:p>
                  </a:txBody>
                  <a:tcPr marL="9058" marR="9058" marT="9058" marB="0" anchor="ctr">
                    <a:lnL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91,2</a:t>
                      </a:r>
                    </a:p>
                  </a:txBody>
                  <a:tcPr marL="9058" marR="9058" marT="9058" marB="0" anchor="ctr">
                    <a:lnL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41134651"/>
                  </a:ext>
                </a:extLst>
              </a:tr>
              <a:tr h="22205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НАЦИОНАЛЬНАЯ ОБОРОНА</a:t>
                      </a:r>
                    </a:p>
                  </a:txBody>
                  <a:tcPr marL="9058" marR="9058" marT="9058" marB="0" anchor="ctr">
                    <a:lnL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2,4</a:t>
                      </a:r>
                    </a:p>
                  </a:txBody>
                  <a:tcPr marL="9058" marR="9058" marT="9058" marB="0" anchor="ctr">
                    <a:lnL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2,3</a:t>
                      </a:r>
                    </a:p>
                  </a:txBody>
                  <a:tcPr marL="9058" marR="9058" marT="9058" marB="0" anchor="ctr">
                    <a:lnL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2,3</a:t>
                      </a:r>
                    </a:p>
                  </a:txBody>
                  <a:tcPr marL="9058" marR="9058" marT="9058" marB="0" anchor="ctr">
                    <a:lnL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58" marR="9058" marT="9058" marB="0" anchor="ctr">
                    <a:lnL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97560604"/>
                  </a:ext>
                </a:extLst>
              </a:tr>
              <a:tr h="88823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НАЦИОНАЛЬНАЯ БЕЗОПАСНОСТЬ И ПРАВООХРАНИТЕЛЬНАЯ ДЕЯТЕЛЬНОСТЬ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58" marR="9058" marT="9058" marB="0" anchor="ctr">
                    <a:lnL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</a:t>
                      </a:r>
                    </a:p>
                  </a:txBody>
                  <a:tcPr marL="9058" marR="9058" marT="9058" marB="0" anchor="ctr">
                    <a:lnL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2,3</a:t>
                      </a:r>
                    </a:p>
                  </a:txBody>
                  <a:tcPr marL="9058" marR="9058" marT="9058" marB="0" anchor="ctr">
                    <a:lnL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2,3</a:t>
                      </a:r>
                    </a:p>
                  </a:txBody>
                  <a:tcPr marL="9058" marR="9058" marT="9058" marB="0" anchor="ctr">
                    <a:lnL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2,3</a:t>
                      </a:r>
                    </a:p>
                  </a:txBody>
                  <a:tcPr marL="9058" marR="9058" marT="9058" marB="0" anchor="ctr">
                    <a:lnL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95547792"/>
                  </a:ext>
                </a:extLst>
              </a:tr>
              <a:tr h="22205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НАЦИОНАЛЬНАЯ ЭКОНОМИКА</a:t>
                      </a:r>
                    </a:p>
                  </a:txBody>
                  <a:tcPr marL="9058" marR="9058" marT="9058" marB="0" anchor="ctr">
                    <a:lnL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53,3</a:t>
                      </a:r>
                    </a:p>
                  </a:txBody>
                  <a:tcPr marL="9058" marR="9058" marT="9058" marB="0" anchor="ctr">
                    <a:lnL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39,6</a:t>
                      </a:r>
                    </a:p>
                  </a:txBody>
                  <a:tcPr marL="9058" marR="9058" marT="9058" marB="0" anchor="ctr">
                    <a:lnL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39,5</a:t>
                      </a:r>
                    </a:p>
                  </a:txBody>
                  <a:tcPr marL="9058" marR="9058" marT="9058" marB="0" anchor="ctr">
                    <a:lnL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39,6</a:t>
                      </a:r>
                    </a:p>
                  </a:txBody>
                  <a:tcPr marL="9058" marR="9058" marT="9058" marB="0" anchor="ctr">
                    <a:lnL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0846938"/>
                  </a:ext>
                </a:extLst>
              </a:tr>
              <a:tr h="44411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ЖИЛИЩНО-КОММУНАЛЬНОЕ ХОЗЯЙСТВО</a:t>
                      </a:r>
                    </a:p>
                  </a:txBody>
                  <a:tcPr marL="9058" marR="9058" marT="9058" marB="0" anchor="ctr">
                    <a:lnL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26,6</a:t>
                      </a:r>
                    </a:p>
                  </a:txBody>
                  <a:tcPr marL="9058" marR="9058" marT="9058" marB="0" anchor="ctr">
                    <a:lnL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43,2</a:t>
                      </a:r>
                    </a:p>
                  </a:txBody>
                  <a:tcPr marL="9058" marR="9058" marT="9058" marB="0" anchor="ctr">
                    <a:lnL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</a:p>
                  </a:txBody>
                  <a:tcPr marL="9058" marR="9058" marT="9058" marB="0" anchor="ctr">
                    <a:lnL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</a:p>
                  </a:txBody>
                  <a:tcPr marL="9058" marR="9058" marT="9058" marB="0" anchor="ctr">
                    <a:lnL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16788590"/>
                  </a:ext>
                </a:extLst>
              </a:tr>
              <a:tr h="22205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ОХРАНА ОКРУЖАЮЩЕЙ СРЕДЫ</a:t>
                      </a:r>
                    </a:p>
                  </a:txBody>
                  <a:tcPr marL="9058" marR="9058" marT="9058" marB="0" anchor="ctr">
                    <a:lnL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058" marR="9058" marT="9058" marB="0" anchor="ctr">
                    <a:lnL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</a:p>
                  </a:txBody>
                  <a:tcPr marL="9058" marR="9058" marT="9058" marB="0" anchor="ctr">
                    <a:lnL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</a:p>
                  </a:txBody>
                  <a:tcPr marL="9058" marR="9058" marT="9058" marB="0" anchor="ctr">
                    <a:lnL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</a:p>
                  </a:txBody>
                  <a:tcPr marL="9058" marR="9058" marT="9058" marB="0" anchor="ctr">
                    <a:lnL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73785388"/>
                  </a:ext>
                </a:extLst>
              </a:tr>
              <a:tr h="22205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ОБРАЗОВАНИЕ</a:t>
                      </a:r>
                    </a:p>
                  </a:txBody>
                  <a:tcPr marL="9058" marR="9058" marT="9058" marB="0" anchor="ctr">
                    <a:lnL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395,5</a:t>
                      </a:r>
                    </a:p>
                  </a:txBody>
                  <a:tcPr marL="9058" marR="9058" marT="9058" marB="0" anchor="ctr">
                    <a:lnL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413,4</a:t>
                      </a:r>
                    </a:p>
                  </a:txBody>
                  <a:tcPr marL="9058" marR="9058" marT="9058" marB="0" anchor="ctr">
                    <a:lnL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409,4</a:t>
                      </a:r>
                    </a:p>
                  </a:txBody>
                  <a:tcPr marL="9058" marR="9058" marT="9058" marB="0" anchor="ctr">
                    <a:lnL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403,6</a:t>
                      </a:r>
                    </a:p>
                  </a:txBody>
                  <a:tcPr marL="9058" marR="9058" marT="9058" marB="0" anchor="ctr">
                    <a:lnL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95037963"/>
                  </a:ext>
                </a:extLst>
              </a:tr>
              <a:tr h="22205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КУЛЬТУРА, КИНЕМАТОГРАФИЯ</a:t>
                      </a:r>
                    </a:p>
                  </a:txBody>
                  <a:tcPr marL="9058" marR="9058" marT="9058" marB="0" anchor="ctr">
                    <a:lnL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56,2</a:t>
                      </a:r>
                    </a:p>
                  </a:txBody>
                  <a:tcPr marL="9058" marR="9058" marT="9058" marB="0" anchor="ctr">
                    <a:lnL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53,9</a:t>
                      </a:r>
                    </a:p>
                  </a:txBody>
                  <a:tcPr marL="9058" marR="9058" marT="9058" marB="0" anchor="ctr">
                    <a:lnL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104,2</a:t>
                      </a:r>
                    </a:p>
                  </a:txBody>
                  <a:tcPr marL="9058" marR="9058" marT="9058" marB="0" anchor="ctr">
                    <a:lnL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53,7</a:t>
                      </a:r>
                    </a:p>
                  </a:txBody>
                  <a:tcPr marL="9058" marR="9058" marT="9058" marB="0" anchor="ctr">
                    <a:lnL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28095047"/>
                  </a:ext>
                </a:extLst>
              </a:tr>
              <a:tr h="22205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ЗДРАВООХРАНЕНИЕ</a:t>
                      </a:r>
                    </a:p>
                  </a:txBody>
                  <a:tcPr marL="9058" marR="9058" marT="9058" marB="0" anchor="ctr">
                    <a:lnL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58" marR="9058" marT="9058" marB="0" anchor="ctr">
                    <a:lnL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58" marR="9058" marT="9058" marB="0" anchor="ctr">
                    <a:lnL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58" marR="9058" marT="9058" marB="0" anchor="ctr">
                    <a:lnL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58" marR="9058" marT="9058" marB="0" anchor="ctr">
                    <a:lnL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15205717"/>
                  </a:ext>
                </a:extLst>
              </a:tr>
              <a:tr h="22205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СОЦИАЛЬНАЯ ПОЛИТИКА</a:t>
                      </a:r>
                    </a:p>
                  </a:txBody>
                  <a:tcPr marL="9058" marR="9058" marT="9058" marB="0" anchor="ctr">
                    <a:lnL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29,4</a:t>
                      </a:r>
                    </a:p>
                  </a:txBody>
                  <a:tcPr marL="9058" marR="9058" marT="9058" marB="0" anchor="ctr">
                    <a:lnL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 marL="9058" marR="9058" marT="9058" marB="0" anchor="ctr">
                    <a:lnL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20,9</a:t>
                      </a:r>
                    </a:p>
                  </a:txBody>
                  <a:tcPr marL="9058" marR="9058" marT="9058" marB="0" anchor="ctr">
                    <a:lnL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14,1</a:t>
                      </a:r>
                    </a:p>
                  </a:txBody>
                  <a:tcPr marL="9058" marR="9058" marT="9058" marB="0" anchor="ctr">
                    <a:lnL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62047820"/>
                  </a:ext>
                </a:extLst>
              </a:tr>
              <a:tr h="2749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ФИЗИЧЕСКАЯ КУЛЬТУРА И СПОРТ</a:t>
                      </a:r>
                    </a:p>
                  </a:txBody>
                  <a:tcPr marL="9058" marR="9058" marT="9058" marB="0" anchor="ctr">
                    <a:lnL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17,1</a:t>
                      </a:r>
                    </a:p>
                  </a:txBody>
                  <a:tcPr marL="9058" marR="9058" marT="9058" marB="0" anchor="ctr">
                    <a:lnL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17,1</a:t>
                      </a:r>
                    </a:p>
                  </a:txBody>
                  <a:tcPr marL="9058" marR="9058" marT="9058" marB="0" anchor="ctr">
                    <a:lnL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17,2</a:t>
                      </a:r>
                    </a:p>
                  </a:txBody>
                  <a:tcPr marL="9058" marR="9058" marT="9058" marB="0" anchor="ctr">
                    <a:lnL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17,2</a:t>
                      </a:r>
                    </a:p>
                  </a:txBody>
                  <a:tcPr marL="9058" marR="9058" marT="9058" marB="0" anchor="ctr">
                    <a:lnL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32721826"/>
                  </a:ext>
                </a:extLst>
              </a:tr>
              <a:tr h="11102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МЕЖБЮДЖЕТНЫЕ ТРАНСФЕРТЫ ОБЩЕГО ХАРАКТЕРА БЮДЖЕТАМ БЮДЖЕТНОЙ СИСТЕМЫ РОССИЙСКОЙ ФЕДЕРАЦИИ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58" marR="9058" marT="9058" marB="0" anchor="ctr">
                    <a:lnL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</a:p>
                  </a:txBody>
                  <a:tcPr marL="9058" marR="9058" marT="9058" marB="0" anchor="ctr">
                    <a:lnL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64,3</a:t>
                      </a:r>
                    </a:p>
                  </a:txBody>
                  <a:tcPr marL="9058" marR="9058" marT="9058" marB="0" anchor="ctr">
                    <a:lnL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59,3</a:t>
                      </a:r>
                    </a:p>
                  </a:txBody>
                  <a:tcPr marL="9058" marR="9058" marT="9058" marB="0" anchor="ctr">
                    <a:lnL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56,6</a:t>
                      </a:r>
                    </a:p>
                  </a:txBody>
                  <a:tcPr marL="9058" marR="9058" marT="9058" marB="0" anchor="ctr">
                    <a:lnL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43782448"/>
                  </a:ext>
                </a:extLst>
              </a:tr>
              <a:tr h="44411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УСЛОВНО УТВЕРЖДЕННЫЕ РАСХОДЫ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58" marR="9058" marT="9058" marB="0" anchor="ctr">
                    <a:lnL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58" marR="9058" marT="9058" marB="0" anchor="ctr">
                    <a:lnL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58" marR="9058" marT="9058" marB="0" anchor="ctr">
                    <a:lnL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9058" marR="9058" marT="9058" marB="0" anchor="ctr">
                    <a:lnL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9058" marR="9058" marT="9058" marB="0" anchor="ctr">
                    <a:lnL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93343171"/>
                  </a:ext>
                </a:extLst>
              </a:tr>
              <a:tr h="22205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РАСХОДОВ</a:t>
                      </a:r>
                    </a:p>
                  </a:txBody>
                  <a:tcPr marL="9058" marR="9058" marT="9058" marB="0" anchor="ctr">
                    <a:lnL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743,1</a:t>
                      </a:r>
                    </a:p>
                  </a:txBody>
                  <a:tcPr marL="9058" marR="9058" marT="9058" marB="0" anchor="ctr">
                    <a:lnL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746,1</a:t>
                      </a:r>
                    </a:p>
                  </a:txBody>
                  <a:tcPr marL="9058" marR="9058" marT="9058" marB="0" anchor="ctr">
                    <a:lnL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783,1</a:t>
                      </a:r>
                    </a:p>
                  </a:txBody>
                  <a:tcPr marL="9058" marR="9058" marT="9058" marB="0" anchor="ctr">
                    <a:lnL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725,9</a:t>
                      </a:r>
                    </a:p>
                  </a:txBody>
                  <a:tcPr marL="9058" marR="9058" marT="9058" marB="0" anchor="ctr">
                    <a:lnL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28360394"/>
                  </a:ext>
                </a:extLst>
              </a:tr>
            </a:tbl>
          </a:graphicData>
        </a:graphic>
      </p:graphicFrame>
      <p:pic>
        <p:nvPicPr>
          <p:cNvPr id="14" name="Picture 2" descr="Скачать Семейный бюджет для Андроид бесплатно">
            <a:extLst>
              <a:ext uri="{FF2B5EF4-FFF2-40B4-BE49-F238E27FC236}">
                <a16:creationId xmlns:a16="http://schemas.microsoft.com/office/drawing/2014/main" id="{99332D8A-7658-49F4-A209-4068600A1B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3623"/>
            <a:ext cx="1188343" cy="1188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8434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 descr="Дошкольное образование 2020 программа обучения основная организация,  образовательное развитие детей">
            <a:extLst>
              <a:ext uri="{FF2B5EF4-FFF2-40B4-BE49-F238E27FC236}">
                <a16:creationId xmlns:a16="http://schemas.microsoft.com/office/drawing/2014/main" id="{C9FCEDD9-C521-4E93-BF5C-6AE55B76DB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503393"/>
            <a:ext cx="5329238" cy="2049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28D5D263-AB30-45AA-B7FF-4213D67C22FA}"/>
              </a:ext>
            </a:extLst>
          </p:cNvPr>
          <p:cNvSpPr/>
          <p:nvPr/>
        </p:nvSpPr>
        <p:spPr>
          <a:xfrm>
            <a:off x="164684" y="270228"/>
            <a:ext cx="4999870" cy="63008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975" tIns="37987" rIns="75975" bIns="37987" rtlCol="0" anchor="ctr"/>
          <a:lstStyle/>
          <a:p>
            <a:pPr algn="ctr">
              <a:lnSpc>
                <a:spcPts val="1900"/>
              </a:lnSpc>
            </a:pP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                          «Развитие образования»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040BB897-97A2-49BF-A30B-4305FA7264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0613829"/>
              </p:ext>
            </p:extLst>
          </p:nvPr>
        </p:nvGraphicFramePr>
        <p:xfrm>
          <a:off x="433343" y="3837094"/>
          <a:ext cx="4536504" cy="70588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5365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58095">
                <a:tc>
                  <a:txBody>
                    <a:bodyPr/>
                    <a:lstStyle/>
                    <a:p>
                      <a:pPr algn="ctr"/>
                      <a:r>
                        <a:rPr lang="ru-RU" sz="1400" b="1" u="none" dirty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Основные направления расходов</a:t>
                      </a:r>
                    </a:p>
                  </a:txBody>
                  <a:tcPr marL="71056" marR="71056" marT="37807" marB="37807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7787">
                <a:tc>
                  <a:txBody>
                    <a:bodyPr/>
                    <a:lstStyle/>
                    <a:p>
                      <a:pPr algn="ctr"/>
                      <a:r>
                        <a:rPr lang="ru-RU" sz="1300" b="1" u="none" dirty="0">
                          <a:solidFill>
                            <a:srgbClr val="FF33C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Дошкольное</a:t>
                      </a:r>
                      <a:r>
                        <a:rPr lang="ru-RU" sz="1300" b="1" u="none" baseline="0" dirty="0">
                          <a:solidFill>
                            <a:srgbClr val="FF33C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образование</a:t>
                      </a:r>
                      <a:endParaRPr lang="ru-RU" sz="1300" b="1" u="none" dirty="0">
                        <a:solidFill>
                          <a:srgbClr val="FF33C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056" marR="71056" marT="37807" marB="37807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D52766EA-3374-4484-9164-673FB8B901B0}"/>
              </a:ext>
            </a:extLst>
          </p:cNvPr>
          <p:cNvSpPr txBox="1"/>
          <p:nvPr/>
        </p:nvSpPr>
        <p:spPr>
          <a:xfrm>
            <a:off x="51144" y="2195927"/>
            <a:ext cx="1482515" cy="244218"/>
          </a:xfrm>
          <a:prstGeom prst="rect">
            <a:avLst/>
          </a:prstGeom>
          <a:noFill/>
        </p:spPr>
        <p:txBody>
          <a:bodyPr wrap="square" lIns="89456" tIns="44728" rIns="89456" bIns="44728" rtlCol="0">
            <a:spAutoFit/>
          </a:bodyPr>
          <a:lstStyle/>
          <a:p>
            <a:pPr>
              <a:lnSpc>
                <a:spcPts val="1174"/>
              </a:lnSpc>
            </a:pPr>
            <a:r>
              <a:rPr lang="ru-RU" sz="1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РАСХОДЫ, млн руб.:</a:t>
            </a:r>
            <a:endParaRPr lang="ru-RU" sz="1000" b="1" dirty="0">
              <a:solidFill>
                <a:srgbClr val="9900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61613C7-5B93-443B-87ED-4359FC38569C}"/>
              </a:ext>
            </a:extLst>
          </p:cNvPr>
          <p:cNvSpPr txBox="1"/>
          <p:nvPr/>
        </p:nvSpPr>
        <p:spPr>
          <a:xfrm>
            <a:off x="1501689" y="818293"/>
            <a:ext cx="3352776" cy="514741"/>
          </a:xfrm>
          <a:prstGeom prst="rect">
            <a:avLst/>
          </a:prstGeom>
          <a:noFill/>
        </p:spPr>
        <p:txBody>
          <a:bodyPr wrap="square" lIns="89456" tIns="44728" rIns="89456" bIns="44728" rtlCol="0">
            <a:spAutoFit/>
          </a:bodyPr>
          <a:lstStyle/>
          <a:p>
            <a:pPr>
              <a:lnSpc>
                <a:spcPts val="1174"/>
              </a:lnSpc>
            </a:pPr>
            <a:r>
              <a:rPr lang="ru-RU" sz="105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ПОДПРОГРАММЫ</a:t>
            </a:r>
            <a:r>
              <a:rPr lang="ru-RU" sz="1050" b="1" dirty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>
              <a:lnSpc>
                <a:spcPts val="1174"/>
              </a:lnSpc>
            </a:pPr>
            <a:r>
              <a:rPr lang="ru-RU" sz="105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1050" dirty="0">
                <a:latin typeface="Times New Roman" pitchFamily="18" charset="0"/>
                <a:cs typeface="Times New Roman" pitchFamily="18" charset="0"/>
              </a:rPr>
              <a:t>Развитие дошкольного, общего и дополнительного </a:t>
            </a:r>
          </a:p>
          <a:p>
            <a:pPr>
              <a:lnSpc>
                <a:spcPts val="929"/>
              </a:lnSpc>
            </a:pPr>
            <a:r>
              <a:rPr lang="ru-RU" sz="1050" dirty="0">
                <a:latin typeface="Times New Roman" pitchFamily="18" charset="0"/>
                <a:cs typeface="Times New Roman" pitchFamily="18" charset="0"/>
              </a:rPr>
              <a:t>образования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A34AF77-AD25-4793-A64F-7DD3EAF50E59}"/>
              </a:ext>
            </a:extLst>
          </p:cNvPr>
          <p:cNvSpPr txBox="1"/>
          <p:nvPr/>
        </p:nvSpPr>
        <p:spPr>
          <a:xfrm>
            <a:off x="1857487" y="2399086"/>
            <a:ext cx="3160133" cy="1470323"/>
          </a:xfrm>
          <a:prstGeom prst="rect">
            <a:avLst/>
          </a:prstGeom>
          <a:noFill/>
        </p:spPr>
        <p:txBody>
          <a:bodyPr wrap="square" lIns="89456" tIns="44728" rIns="89456" bIns="44728" rtlCol="0">
            <a:spAutoFit/>
          </a:bodyPr>
          <a:lstStyle/>
          <a:p>
            <a:pPr>
              <a:lnSpc>
                <a:spcPts val="1174"/>
              </a:lnSpc>
            </a:pPr>
            <a:r>
              <a:rPr lang="ru-RU" sz="105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ЦЕЛЬ: </a:t>
            </a:r>
          </a:p>
          <a:p>
            <a:r>
              <a:rPr lang="ru-RU" sz="105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105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Обеспечение высокого качества образования, соответствующего потребностям граждан и перспективным задачам развития экономики Ачинского района</a:t>
            </a:r>
            <a:endParaRPr lang="ru-RU" sz="105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ts val="880"/>
              </a:lnSpc>
            </a:pPr>
            <a:endParaRPr lang="ru-RU" sz="105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ts val="880"/>
              </a:lnSpc>
            </a:pPr>
            <a:r>
              <a:rPr lang="ru-RU" sz="105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105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Государственная поддержка детей-сирот, детей, оставшихся без попечения родителей</a:t>
            </a:r>
          </a:p>
          <a:p>
            <a:pPr>
              <a:lnSpc>
                <a:spcPts val="929"/>
              </a:lnSpc>
            </a:pPr>
            <a:endParaRPr lang="ru-RU" sz="1050" b="1" dirty="0">
              <a:solidFill>
                <a:srgbClr val="990033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ts val="880"/>
              </a:lnSpc>
            </a:pPr>
            <a:r>
              <a:rPr lang="ru-RU" sz="105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sz="105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105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тдых и оздоровление детей в летний период</a:t>
            </a:r>
            <a:endParaRPr lang="ru-RU" sz="105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978786D-2A32-4D3E-831E-B81964264758}"/>
              </a:ext>
            </a:extLst>
          </p:cNvPr>
          <p:cNvSpPr txBox="1"/>
          <p:nvPr/>
        </p:nvSpPr>
        <p:spPr>
          <a:xfrm>
            <a:off x="1495810" y="1291186"/>
            <a:ext cx="2862190" cy="251912"/>
          </a:xfrm>
          <a:prstGeom prst="rect">
            <a:avLst/>
          </a:prstGeom>
          <a:noFill/>
        </p:spPr>
        <p:txBody>
          <a:bodyPr wrap="square" lIns="89456" tIns="44728" rIns="89456" bIns="44728" rtlCol="0">
            <a:spAutoFit/>
          </a:bodyPr>
          <a:lstStyle/>
          <a:p>
            <a:r>
              <a:rPr lang="ru-RU" sz="1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105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Развитие</a:t>
            </a:r>
            <a:r>
              <a:rPr lang="ru-RU" sz="1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кадрового потенциала отрасли</a:t>
            </a:r>
            <a:endParaRPr lang="ru-RU" sz="1000" b="1" dirty="0">
              <a:solidFill>
                <a:srgbClr val="9900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C59C3F4-A761-4459-90A6-C8AEF1402906}"/>
              </a:ext>
            </a:extLst>
          </p:cNvPr>
          <p:cNvSpPr txBox="1"/>
          <p:nvPr/>
        </p:nvSpPr>
        <p:spPr>
          <a:xfrm>
            <a:off x="1495810" y="1562695"/>
            <a:ext cx="3744416" cy="413495"/>
          </a:xfrm>
          <a:prstGeom prst="rect">
            <a:avLst/>
          </a:prstGeom>
          <a:noFill/>
        </p:spPr>
        <p:txBody>
          <a:bodyPr wrap="square" lIns="89456" tIns="44728" rIns="89456" bIns="44728" rtlCol="0">
            <a:spAutoFit/>
          </a:bodyPr>
          <a:lstStyle/>
          <a:p>
            <a:r>
              <a:rPr lang="ru-RU" sz="105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sz="105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Господдержка детей сирот, расширение практики применения семейных форм воспитания</a:t>
            </a:r>
            <a:endParaRPr lang="ru-RU" sz="105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8C40D46-B83B-411F-933B-E2260CA9D94C}"/>
              </a:ext>
            </a:extLst>
          </p:cNvPr>
          <p:cNvSpPr txBox="1"/>
          <p:nvPr/>
        </p:nvSpPr>
        <p:spPr>
          <a:xfrm>
            <a:off x="1495810" y="2026650"/>
            <a:ext cx="3905437" cy="413495"/>
          </a:xfrm>
          <a:prstGeom prst="rect">
            <a:avLst/>
          </a:prstGeom>
          <a:noFill/>
        </p:spPr>
        <p:txBody>
          <a:bodyPr wrap="square" lIns="89456" tIns="44728" rIns="89456" bIns="44728" rtlCol="0">
            <a:spAutoFit/>
          </a:bodyPr>
          <a:lstStyle/>
          <a:p>
            <a:r>
              <a:rPr lang="ru-RU" sz="1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sz="1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Обеспечение реализации муниципальной программы и прочие мероприятия в области образования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Образование">
            <a:extLst>
              <a:ext uri="{FF2B5EF4-FFF2-40B4-BE49-F238E27FC236}">
                <a16:creationId xmlns:a16="http://schemas.microsoft.com/office/drawing/2014/main" id="{E325A781-EC12-4673-9D9C-9474BF997B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7015" y="879505"/>
            <a:ext cx="1738834" cy="10598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Блок-схема: магнитный диск 22">
            <a:extLst>
              <a:ext uri="{FF2B5EF4-FFF2-40B4-BE49-F238E27FC236}">
                <a16:creationId xmlns:a16="http://schemas.microsoft.com/office/drawing/2014/main" id="{7352C62F-E304-4D74-9A6F-5EE7AC7031BC}"/>
              </a:ext>
            </a:extLst>
          </p:cNvPr>
          <p:cNvSpPr/>
          <p:nvPr/>
        </p:nvSpPr>
        <p:spPr>
          <a:xfrm>
            <a:off x="2382746" y="3458662"/>
            <a:ext cx="914400" cy="612648"/>
          </a:xfrm>
          <a:prstGeom prst="flowChartMagneticDis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2" name="Диаграмма 21">
            <a:extLst>
              <a:ext uri="{FF2B5EF4-FFF2-40B4-BE49-F238E27FC236}">
                <a16:creationId xmlns:a16="http://schemas.microsoft.com/office/drawing/2014/main" id="{5894E4A8-0E26-486C-990A-00DA53FB7EF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1682311"/>
              </p:ext>
            </p:extLst>
          </p:nvPr>
        </p:nvGraphicFramePr>
        <p:xfrm>
          <a:off x="-84970" y="2388082"/>
          <a:ext cx="1975305" cy="10915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3A9230C6-8317-43E3-BBCB-45E832BE2F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7412924"/>
              </p:ext>
            </p:extLst>
          </p:nvPr>
        </p:nvGraphicFramePr>
        <p:xfrm>
          <a:off x="359391" y="4542976"/>
          <a:ext cx="4795838" cy="799306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710495">
                  <a:extLst>
                    <a:ext uri="{9D8B030D-6E8A-4147-A177-3AD203B41FA5}">
                      <a16:colId xmlns:a16="http://schemas.microsoft.com/office/drawing/2014/main" val="335367065"/>
                    </a:ext>
                  </a:extLst>
                </a:gridCol>
                <a:gridCol w="4085343">
                  <a:extLst>
                    <a:ext uri="{9D8B030D-6E8A-4147-A177-3AD203B41FA5}">
                      <a16:colId xmlns:a16="http://schemas.microsoft.com/office/drawing/2014/main" val="2125792375"/>
                    </a:ext>
                  </a:extLst>
                </a:gridCol>
              </a:tblGrid>
              <a:tr h="390772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118,6 млн рублей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1" marR="8881" marT="8881" marB="0" anchor="ctr"/>
                </a:tc>
                <a:tc>
                  <a:txBody>
                    <a:bodyPr/>
                    <a:lstStyle/>
                    <a:p>
                      <a:pPr marL="171450" indent="-171450" algn="l" rtl="0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2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услуги дошкольного образования в 8 муниципальных учреждениях района получат 532 ребенка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1" marR="8881" marT="8881" marB="0"/>
                </a:tc>
                <a:extLst>
                  <a:ext uri="{0D108BD9-81ED-4DB2-BD59-A6C34878D82A}">
                    <a16:rowId xmlns:a16="http://schemas.microsoft.com/office/drawing/2014/main" val="3547320212"/>
                  </a:ext>
                </a:extLst>
              </a:tr>
              <a:tr h="408534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 млн рублей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1" marR="8881" marT="8881" marB="0" anchor="ctr"/>
                </a:tc>
                <a:tc>
                  <a:txBody>
                    <a:bodyPr/>
                    <a:lstStyle/>
                    <a:p>
                      <a:pPr marL="171450" indent="-171450" algn="l" rtl="0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2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компенсация родительской платы за присмотр и уход за детьми  в дошкольных учреждениях  – 79 получателя 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1" marR="8881" marT="8881" marB="0"/>
                </a:tc>
                <a:extLst>
                  <a:ext uri="{0D108BD9-81ED-4DB2-BD59-A6C34878D82A}">
                    <a16:rowId xmlns:a16="http://schemas.microsoft.com/office/drawing/2014/main" val="6251341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93965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46" name="Picture 26" descr="Минпросвещения направило в регионы методрекомендации по подготовке и  организации летнего отдыха и оздоровления детей в 2021 году | Новости  портала &quot;Российское образование&quot;">
            <a:extLst>
              <a:ext uri="{FF2B5EF4-FFF2-40B4-BE49-F238E27FC236}">
                <a16:creationId xmlns:a16="http://schemas.microsoft.com/office/drawing/2014/main" id="{27CE7C6A-20F6-4015-BE49-BDD098D5A5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31" y="5238197"/>
            <a:ext cx="5189971" cy="21428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Таблица 6">
            <a:extLst>
              <a:ext uri="{FF2B5EF4-FFF2-40B4-BE49-F238E27FC236}">
                <a16:creationId xmlns:a16="http://schemas.microsoft.com/office/drawing/2014/main" id="{EE853B42-1B6B-4E06-AA45-D77DEBC1A5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2645991"/>
              </p:ext>
            </p:extLst>
          </p:nvPr>
        </p:nvGraphicFramePr>
        <p:xfrm>
          <a:off x="365759" y="2268463"/>
          <a:ext cx="4795838" cy="1905045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710495">
                  <a:extLst>
                    <a:ext uri="{9D8B030D-6E8A-4147-A177-3AD203B41FA5}">
                      <a16:colId xmlns:a16="http://schemas.microsoft.com/office/drawing/2014/main" val="729152593"/>
                    </a:ext>
                  </a:extLst>
                </a:gridCol>
                <a:gridCol w="4085343">
                  <a:extLst>
                    <a:ext uri="{9D8B030D-6E8A-4147-A177-3AD203B41FA5}">
                      <a16:colId xmlns:a16="http://schemas.microsoft.com/office/drawing/2014/main" val="2673491532"/>
                    </a:ext>
                  </a:extLst>
                </a:gridCol>
              </a:tblGrid>
              <a:tr h="470703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242,3 млн рублей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1" marR="8881" marT="8881" marB="0" anchor="ctr"/>
                </a:tc>
                <a:tc>
                  <a:txBody>
                    <a:bodyPr/>
                    <a:lstStyle/>
                    <a:p>
                      <a:pPr marL="171450" indent="180000" algn="l" rtl="0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услуги начального, основного, среднего (полного) общего образования в 12 школах получат  1 767 учащихся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1" marR="8881" marT="8881" marB="0"/>
                </a:tc>
                <a:extLst>
                  <a:ext uri="{0D108BD9-81ED-4DB2-BD59-A6C34878D82A}">
                    <a16:rowId xmlns:a16="http://schemas.microsoft.com/office/drawing/2014/main" val="3019729340"/>
                  </a:ext>
                </a:extLst>
              </a:tr>
              <a:tr h="37301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14,5 млн рублей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1" marR="8881" marT="8881" marB="0" anchor="ctr"/>
                </a:tc>
                <a:tc>
                  <a:txBody>
                    <a:bodyPr/>
                    <a:lstStyle/>
                    <a:p>
                      <a:pPr marL="171450" indent="180000" algn="l" rtl="0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обеспечение питанием школьников из малообеспеченных семей и ограниченными возможностями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1" marR="8881" marT="8881" marB="0"/>
                </a:tc>
                <a:extLst>
                  <a:ext uri="{0D108BD9-81ED-4DB2-BD59-A6C34878D82A}">
                    <a16:rowId xmlns:a16="http://schemas.microsoft.com/office/drawing/2014/main" val="652174172"/>
                  </a:ext>
                </a:extLst>
              </a:tr>
              <a:tr h="37301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 млн рублей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1" marR="8881" marT="8881" marB="0" anchor="ctr"/>
                </a:tc>
                <a:tc>
                  <a:txBody>
                    <a:bodyPr/>
                    <a:lstStyle/>
                    <a:p>
                      <a:pPr marL="171450" indent="180000" algn="l" rtl="0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устранение предписаний контролирующих органов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1" marR="8881" marT="8881" marB="0"/>
                </a:tc>
                <a:extLst>
                  <a:ext uri="{0D108BD9-81ED-4DB2-BD59-A6C34878D82A}">
                    <a16:rowId xmlns:a16="http://schemas.microsoft.com/office/drawing/2014/main" val="3296802721"/>
                  </a:ext>
                </a:extLst>
              </a:tr>
              <a:tr h="186505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7,3 млн рублей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1" marR="8881" marT="8881" marB="0" anchor="ctr"/>
                </a:tc>
                <a:tc>
                  <a:txBody>
                    <a:bodyPr/>
                    <a:lstStyle/>
                    <a:p>
                      <a:pPr marL="171450" indent="180000" algn="l" rtl="0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обновление материально-технической базы муниципальных учреждений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1" marR="8881" marT="8881" marB="0"/>
                </a:tc>
                <a:extLst>
                  <a:ext uri="{0D108BD9-81ED-4DB2-BD59-A6C34878D82A}">
                    <a16:rowId xmlns:a16="http://schemas.microsoft.com/office/drawing/2014/main" val="3005054872"/>
                  </a:ext>
                </a:extLst>
              </a:tr>
              <a:tr h="153668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11,5 млн рублей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1" marR="8881" marT="8881" marB="0" anchor="ctr"/>
                </a:tc>
                <a:tc>
                  <a:txBody>
                    <a:bodyPr/>
                    <a:lstStyle/>
                    <a:p>
                      <a:pPr marL="171450" indent="171450" algn="l" rtl="0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услуги в учреждении дополнительного образования «ДЮЦ Ачинского района» получат более 280 детей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1" marR="8881" marT="8881" marB="0"/>
                </a:tc>
                <a:extLst>
                  <a:ext uri="{0D108BD9-81ED-4DB2-BD59-A6C34878D82A}">
                    <a16:rowId xmlns:a16="http://schemas.microsoft.com/office/drawing/2014/main" val="1134609245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D38729C8-CC40-4191-A0F5-E51D52F5D2E1}"/>
              </a:ext>
            </a:extLst>
          </p:cNvPr>
          <p:cNvSpPr txBox="1"/>
          <p:nvPr/>
        </p:nvSpPr>
        <p:spPr>
          <a:xfrm>
            <a:off x="459422" y="4328233"/>
            <a:ext cx="4608511" cy="2923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75974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00" b="1" i="0" u="none" strike="noStrike" kern="1200" cap="none" spc="0" normalizeH="0" baseline="0" noProof="0" dirty="0">
                <a:ln>
                  <a:noFill/>
                </a:ln>
                <a:solidFill>
                  <a:srgbClr val="FF33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Организация отдыха детей и прочие мероприятия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92027B0-B5C2-4139-8BA0-06BD2680478E}"/>
              </a:ext>
            </a:extLst>
          </p:cNvPr>
          <p:cNvSpPr txBox="1"/>
          <p:nvPr/>
        </p:nvSpPr>
        <p:spPr>
          <a:xfrm>
            <a:off x="653790" y="1852295"/>
            <a:ext cx="4320480" cy="2923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75974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00" b="1" i="0" u="none" strike="noStrike" kern="1200" cap="none" spc="0" normalizeH="0" baseline="0" noProof="0" dirty="0">
                <a:ln>
                  <a:noFill/>
                </a:ln>
                <a:solidFill>
                  <a:srgbClr val="FF33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Общее, дополнительное образование</a:t>
            </a:r>
          </a:p>
        </p:txBody>
      </p:sp>
      <p:graphicFrame>
        <p:nvGraphicFramePr>
          <p:cNvPr id="8" name="Таблица 7">
            <a:extLst>
              <a:ext uri="{FF2B5EF4-FFF2-40B4-BE49-F238E27FC236}">
                <a16:creationId xmlns:a16="http://schemas.microsoft.com/office/drawing/2014/main" id="{B501B8D0-0961-4345-8C2A-D659CE048C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9886259"/>
              </p:ext>
            </p:extLst>
          </p:nvPr>
        </p:nvGraphicFramePr>
        <p:xfrm>
          <a:off x="386211" y="4788742"/>
          <a:ext cx="4795838" cy="344161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710495">
                  <a:extLst>
                    <a:ext uri="{9D8B030D-6E8A-4147-A177-3AD203B41FA5}">
                      <a16:colId xmlns:a16="http://schemas.microsoft.com/office/drawing/2014/main" val="2110124990"/>
                    </a:ext>
                  </a:extLst>
                </a:gridCol>
                <a:gridCol w="4085343">
                  <a:extLst>
                    <a:ext uri="{9D8B030D-6E8A-4147-A177-3AD203B41FA5}">
                      <a16:colId xmlns:a16="http://schemas.microsoft.com/office/drawing/2014/main" val="3990023321"/>
                    </a:ext>
                  </a:extLst>
                </a:gridCol>
              </a:tblGrid>
              <a:tr h="172081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2,9 млн рублей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1" marR="8881" marT="8881" marB="0" anchor="ctr"/>
                </a:tc>
                <a:tc>
                  <a:txBody>
                    <a:bodyPr/>
                    <a:lstStyle/>
                    <a:p>
                      <a:pPr marL="171450" indent="180000" algn="l" rtl="0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100" b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организация отдыха и оздоровления детей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1" marR="8881" marT="8881" marB="0"/>
                </a:tc>
                <a:extLst>
                  <a:ext uri="{0D108BD9-81ED-4DB2-BD59-A6C34878D82A}">
                    <a16:rowId xmlns:a16="http://schemas.microsoft.com/office/drawing/2014/main" val="897708114"/>
                  </a:ext>
                </a:extLst>
              </a:tr>
            </a:tbl>
          </a:graphicData>
        </a:graphic>
      </p:graphicFrame>
      <p:pic>
        <p:nvPicPr>
          <p:cNvPr id="5130" name="Picture 10" descr="Министерство просвещения считает дополнительное образование детей драйвером  перемен российской образовательной системы">
            <a:extLst>
              <a:ext uri="{FF2B5EF4-FFF2-40B4-BE49-F238E27FC236}">
                <a16:creationId xmlns:a16="http://schemas.microsoft.com/office/drawing/2014/main" id="{50247C87-0F58-4774-95BA-42F3B86EA5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5606" y="300426"/>
            <a:ext cx="2836696" cy="15209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2" name="Picture 12" descr="Акция «Гарантия права на общее образование – каждому подростку» стартует в  крае - Новости - События - Министерство образования и науки Хабаровского  края">
            <a:extLst>
              <a:ext uri="{FF2B5EF4-FFF2-40B4-BE49-F238E27FC236}">
                <a16:creationId xmlns:a16="http://schemas.microsoft.com/office/drawing/2014/main" id="{CE7368E1-6DA2-4F93-961C-38BFCA9405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31" y="300426"/>
            <a:ext cx="2240343" cy="15209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16" descr="Отдых и оздоровление детей | Департамент образования">
            <a:extLst>
              <a:ext uri="{FF2B5EF4-FFF2-40B4-BE49-F238E27FC236}">
                <a16:creationId xmlns:a16="http://schemas.microsoft.com/office/drawing/2014/main" id="{171C52E0-486C-4918-8646-0C579A5DB72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2511425" y="3627438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33776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4" name="Picture 10" descr="Меры поддержки населения в сфере ЖКХ - НИА-Кузбасс / Новости Кемерово и  Новокузнецка">
            <a:extLst>
              <a:ext uri="{FF2B5EF4-FFF2-40B4-BE49-F238E27FC236}">
                <a16:creationId xmlns:a16="http://schemas.microsoft.com/office/drawing/2014/main" id="{66142813-5F95-44CD-B8A4-8F10FD4413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44" y="5206685"/>
            <a:ext cx="5329238" cy="2247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 Box 59"/>
          <p:cNvSpPr txBox="1">
            <a:spLocks noChangeArrowheads="1"/>
          </p:cNvSpPr>
          <p:nvPr/>
        </p:nvSpPr>
        <p:spPr bwMode="gray">
          <a:xfrm>
            <a:off x="1866279" y="4359147"/>
            <a:ext cx="142827" cy="30540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75975" tIns="37987" rIns="75975" bIns="37987">
            <a:spAutoFit/>
          </a:bodyPr>
          <a:lstStyle/>
          <a:p>
            <a:pPr algn="ctr"/>
            <a:endParaRPr lang="ru-RU" b="1">
              <a:solidFill>
                <a:prstClr val="black"/>
              </a:solidFill>
              <a:latin typeface="+mj-lt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8800698"/>
              </p:ext>
            </p:extLst>
          </p:nvPr>
        </p:nvGraphicFramePr>
        <p:xfrm>
          <a:off x="813610" y="4120469"/>
          <a:ext cx="3702018" cy="27373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7020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7278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1" u="none" dirty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Основные направления расходов</a:t>
                      </a:r>
                    </a:p>
                  </a:txBody>
                  <a:tcPr marL="71056" marR="71056" marT="37807" marB="37807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0" y="38947"/>
            <a:ext cx="5329238" cy="9478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975" tIns="37987" rIns="75975" bIns="37987" rtlCol="0" anchor="ctr"/>
          <a:lstStyle/>
          <a:p>
            <a:pPr algn="ctr">
              <a:lnSpc>
                <a:spcPts val="1900"/>
              </a:lnSpc>
            </a:pP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                        «Реформирование и модернизация ЖКХ и повышение энергетической эффективности»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89496" y="3285239"/>
            <a:ext cx="4394926" cy="767438"/>
          </a:xfrm>
          <a:prstGeom prst="rect">
            <a:avLst/>
          </a:prstGeom>
          <a:noFill/>
        </p:spPr>
        <p:txBody>
          <a:bodyPr wrap="square" lIns="89456" tIns="44728" rIns="89456" bIns="44728" rtlCol="0">
            <a:spAutoFit/>
          </a:bodyPr>
          <a:lstStyle/>
          <a:p>
            <a:r>
              <a:rPr lang="ru-RU" sz="11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ЦЕЛЬ:   </a:t>
            </a:r>
            <a:r>
              <a:rPr lang="ru-RU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Обеспечение населения района качественными жилищно-коммунальными услугами в условиях развития рыночных отношений в отрасли и ограниченного роста оплаты жилищно-коммунальных услуг</a:t>
            </a:r>
            <a:endParaRPr lang="ru-RU" sz="11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337724" y="890558"/>
            <a:ext cx="3702018" cy="828993"/>
          </a:xfrm>
          <a:prstGeom prst="rect">
            <a:avLst/>
          </a:prstGeom>
          <a:noFill/>
        </p:spPr>
        <p:txBody>
          <a:bodyPr wrap="square" lIns="89456" tIns="44728" rIns="89456" bIns="44728" rtlCol="0">
            <a:spAutoFit/>
          </a:bodyPr>
          <a:lstStyle/>
          <a:p>
            <a:pPr>
              <a:lnSpc>
                <a:spcPts val="880"/>
              </a:lnSpc>
            </a:pPr>
            <a:r>
              <a:rPr lang="ru-RU" sz="11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ПОДПРОГРАММЫ: </a:t>
            </a:r>
          </a:p>
          <a:p>
            <a:pPr>
              <a:lnSpc>
                <a:spcPts val="880"/>
              </a:lnSpc>
            </a:pPr>
            <a:endParaRPr lang="ru-RU" sz="1100" b="1" dirty="0">
              <a:solidFill>
                <a:srgbClr val="990033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1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Модернизация, реконструкция, капитальный ремонт и ремонт объектов коммунальной инфраструктуры Ачинского района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151725" y="1646545"/>
            <a:ext cx="3025788" cy="259607"/>
          </a:xfrm>
          <a:prstGeom prst="rect">
            <a:avLst/>
          </a:prstGeom>
          <a:noFill/>
        </p:spPr>
        <p:txBody>
          <a:bodyPr wrap="square" lIns="89456" tIns="44728" rIns="89456" bIns="44728" rtlCol="0">
            <a:spAutoFit/>
          </a:bodyPr>
          <a:lstStyle/>
          <a:p>
            <a:r>
              <a:rPr lang="ru-RU" sz="11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Чистая вода на территории Ачинского района</a:t>
            </a:r>
            <a:endParaRPr lang="ru-RU" sz="1100" b="1" dirty="0">
              <a:solidFill>
                <a:srgbClr val="9900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89496" y="1927941"/>
            <a:ext cx="3282740" cy="428884"/>
          </a:xfrm>
          <a:prstGeom prst="rect">
            <a:avLst/>
          </a:prstGeom>
          <a:noFill/>
        </p:spPr>
        <p:txBody>
          <a:bodyPr wrap="square" lIns="89456" tIns="44728" rIns="89456" bIns="44728" rtlCol="0">
            <a:spAutoFit/>
          </a:bodyPr>
          <a:lstStyle/>
          <a:p>
            <a:r>
              <a:rPr lang="ru-RU" sz="1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3</a:t>
            </a:r>
            <a:r>
              <a:rPr lang="ru-RU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Энергосбережение и повышение энергетической эффективности на территории Ачинского района</a:t>
            </a:r>
            <a:endParaRPr lang="ru-RU" sz="1100" b="1" dirty="0">
              <a:solidFill>
                <a:srgbClr val="9900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553476" y="1936664"/>
            <a:ext cx="1683069" cy="244218"/>
          </a:xfrm>
          <a:prstGeom prst="rect">
            <a:avLst/>
          </a:prstGeom>
          <a:noFill/>
        </p:spPr>
        <p:txBody>
          <a:bodyPr wrap="square" lIns="89456" tIns="44728" rIns="89456" bIns="44728" rtlCol="0">
            <a:spAutoFit/>
          </a:bodyPr>
          <a:lstStyle/>
          <a:p>
            <a:pPr>
              <a:lnSpc>
                <a:spcPts val="1174"/>
              </a:lnSpc>
            </a:pPr>
            <a:r>
              <a:rPr lang="ru-RU" sz="1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РАСХОДЫ, млн руб.: 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30F27CB1-3BC7-49B3-A9F8-E2BB9DEA1ED2}"/>
              </a:ext>
            </a:extLst>
          </p:cNvPr>
          <p:cNvSpPr txBox="1"/>
          <p:nvPr/>
        </p:nvSpPr>
        <p:spPr>
          <a:xfrm>
            <a:off x="125307" y="2319786"/>
            <a:ext cx="3384376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4</a:t>
            </a:r>
            <a:r>
              <a:rPr lang="ru-RU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Обеспечение условий реализации муниципальной программы</a:t>
            </a:r>
            <a:endParaRPr lang="ru-RU" sz="1100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05883A6-5B44-45A5-BC44-5A9FEC0171D6}"/>
              </a:ext>
            </a:extLst>
          </p:cNvPr>
          <p:cNvSpPr txBox="1"/>
          <p:nvPr/>
        </p:nvSpPr>
        <p:spPr>
          <a:xfrm>
            <a:off x="46522" y="2756552"/>
            <a:ext cx="3384376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</a:t>
            </a:r>
            <a:r>
              <a:rPr lang="ru-RU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Обращение с твердыми коммунальными отходами на территории Ачинского района</a:t>
            </a:r>
            <a:endParaRPr lang="ru-RU" sz="1100" dirty="0"/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id="{B4238B3B-93B4-42C1-A573-F8E4467BBB0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1797321"/>
              </p:ext>
            </p:extLst>
          </p:nvPr>
        </p:nvGraphicFramePr>
        <p:xfrm>
          <a:off x="289496" y="4455588"/>
          <a:ext cx="4750246" cy="1285875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789806">
                  <a:extLst>
                    <a:ext uri="{9D8B030D-6E8A-4147-A177-3AD203B41FA5}">
                      <a16:colId xmlns:a16="http://schemas.microsoft.com/office/drawing/2014/main" val="2364915117"/>
                    </a:ext>
                  </a:extLst>
                </a:gridCol>
                <a:gridCol w="3960440">
                  <a:extLst>
                    <a:ext uri="{9D8B030D-6E8A-4147-A177-3AD203B41FA5}">
                      <a16:colId xmlns:a16="http://schemas.microsoft.com/office/drawing/2014/main" val="3822643181"/>
                    </a:ext>
                  </a:extLst>
                </a:gridCol>
              </a:tblGrid>
              <a:tr h="476250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7,8 млн рублей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171450" indent="180000" algn="l" rtl="0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100" b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капитальный и текущий ремонт объектов коммунальной инфраструктуры, источников тепловой энергии и тепловых сетей, объектов электросетевого хозяйства и источников электрической энергии района, включая уровень поселений района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320190897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15,7 млн рублей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171450" indent="-171450" algn="l" rtl="0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осуществление отдельных мер по обеспечению ограничения платы граждан за коммунальные услуги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923955337"/>
                  </a:ext>
                </a:extLst>
              </a:tr>
            </a:tbl>
          </a:graphicData>
        </a:graphic>
      </p:graphicFrame>
      <p:graphicFrame>
        <p:nvGraphicFramePr>
          <p:cNvPr id="30" name="Диаграмма 29">
            <a:extLst>
              <a:ext uri="{FF2B5EF4-FFF2-40B4-BE49-F238E27FC236}">
                <a16:creationId xmlns:a16="http://schemas.microsoft.com/office/drawing/2014/main" id="{DA1DE7E7-E220-4788-A60A-C1BCEA416BE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85780131"/>
              </p:ext>
            </p:extLst>
          </p:nvPr>
        </p:nvGraphicFramePr>
        <p:xfrm>
          <a:off x="3377258" y="2109276"/>
          <a:ext cx="1771589" cy="11866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6160" name="Picture 16" descr="Энергия солнца | ElectroAir Group">
            <a:extLst>
              <a:ext uri="{FF2B5EF4-FFF2-40B4-BE49-F238E27FC236}">
                <a16:creationId xmlns:a16="http://schemas.microsoft.com/office/drawing/2014/main" id="{0C071E85-214D-4465-B7FD-80DAE5AB26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840000">
            <a:off x="-97473" y="990903"/>
            <a:ext cx="1644493" cy="967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8202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206D1893-F597-4A9C-BA1B-00B56FDF2E69}"/>
              </a:ext>
            </a:extLst>
          </p:cNvPr>
          <p:cNvSpPr/>
          <p:nvPr/>
        </p:nvSpPr>
        <p:spPr>
          <a:xfrm>
            <a:off x="106484" y="180080"/>
            <a:ext cx="5100029" cy="10934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975" tIns="37987" rIns="75975" bIns="37987" rtlCol="0" anchor="ctr"/>
          <a:lstStyle/>
          <a:p>
            <a:pPr algn="ctr">
              <a:lnSpc>
                <a:spcPts val="1565"/>
              </a:lnSpc>
              <a:defRPr/>
            </a:pP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                                           «Защита населения и территорий Ачинского района от чрезвычайных ситуаций»</a:t>
            </a:r>
          </a:p>
        </p:txBody>
      </p:sp>
      <p:graphicFrame>
        <p:nvGraphicFramePr>
          <p:cNvPr id="18" name="Таблица 17">
            <a:extLst>
              <a:ext uri="{FF2B5EF4-FFF2-40B4-BE49-F238E27FC236}">
                <a16:creationId xmlns:a16="http://schemas.microsoft.com/office/drawing/2014/main" id="{C3C7D412-3C95-4F6A-B4FB-BF022AFC16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3894436"/>
              </p:ext>
            </p:extLst>
          </p:nvPr>
        </p:nvGraphicFramePr>
        <p:xfrm>
          <a:off x="529735" y="3737242"/>
          <a:ext cx="3240361" cy="31557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2403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1557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1" u="none" dirty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Основные направления расходов</a:t>
                      </a:r>
                    </a:p>
                  </a:txBody>
                  <a:tcPr marL="71056" marR="71056" marT="37807" marB="37807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9" name="TextBox 18">
            <a:extLst>
              <a:ext uri="{FF2B5EF4-FFF2-40B4-BE49-F238E27FC236}">
                <a16:creationId xmlns:a16="http://schemas.microsoft.com/office/drawing/2014/main" id="{15E2368E-1ADC-417E-944D-5CE9B22D6933}"/>
              </a:ext>
            </a:extLst>
          </p:cNvPr>
          <p:cNvSpPr txBox="1"/>
          <p:nvPr/>
        </p:nvSpPr>
        <p:spPr>
          <a:xfrm>
            <a:off x="136572" y="2367359"/>
            <a:ext cx="1683069" cy="244218"/>
          </a:xfrm>
          <a:prstGeom prst="rect">
            <a:avLst/>
          </a:prstGeom>
          <a:noFill/>
        </p:spPr>
        <p:txBody>
          <a:bodyPr wrap="square" lIns="89456" tIns="44728" rIns="89456" bIns="44728" rtlCol="0">
            <a:spAutoFit/>
          </a:bodyPr>
          <a:lstStyle/>
          <a:p>
            <a:pPr>
              <a:lnSpc>
                <a:spcPts val="1174"/>
              </a:lnSpc>
            </a:pPr>
            <a:r>
              <a:rPr lang="ru-RU" sz="1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РАСХОДЫ, млн руб.:</a:t>
            </a:r>
            <a:endParaRPr lang="ru-RU" sz="1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83BE9FE-477A-4AC8-9932-6DCF11763DBF}"/>
              </a:ext>
            </a:extLst>
          </p:cNvPr>
          <p:cNvSpPr txBox="1"/>
          <p:nvPr/>
        </p:nvSpPr>
        <p:spPr>
          <a:xfrm>
            <a:off x="1883436" y="1064794"/>
            <a:ext cx="367240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ПОДПРОГРАММА:</a:t>
            </a:r>
          </a:p>
          <a:p>
            <a:endParaRPr lang="ru-RU" sz="11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11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Предупреждение, спасение, помощь населению Ачинского района в чрезвычайных ситуациях</a:t>
            </a:r>
            <a:endParaRPr lang="ru-RU" sz="1100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1D85D60-EAA9-4EB8-B98D-12F59D2C732F}"/>
              </a:ext>
            </a:extLst>
          </p:cNvPr>
          <p:cNvSpPr txBox="1"/>
          <p:nvPr/>
        </p:nvSpPr>
        <p:spPr>
          <a:xfrm>
            <a:off x="1852251" y="1844964"/>
            <a:ext cx="3554662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ru-RU" sz="1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Профилактика терроризма и экстремизма, а также минимизация и (или) ликвидация последствий проявлений терроризма и экстремизма на территории Ачинского района</a:t>
            </a:r>
            <a:endParaRPr lang="ru-RU" sz="1100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E45D4A5-4BDE-43A6-95FE-356AEE2FCB10}"/>
              </a:ext>
            </a:extLst>
          </p:cNvPr>
          <p:cNvSpPr txBox="1"/>
          <p:nvPr/>
        </p:nvSpPr>
        <p:spPr>
          <a:xfrm>
            <a:off x="1685708" y="2607307"/>
            <a:ext cx="353939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ЦЕЛЬ: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Создание эффективной системы защиты населения и территорий Ачинского района от чрезвычайных ситуаций природного и техногенного характера</a:t>
            </a:r>
            <a:endParaRPr lang="ru-RU" sz="1100" dirty="0"/>
          </a:p>
        </p:txBody>
      </p:sp>
      <p:graphicFrame>
        <p:nvGraphicFramePr>
          <p:cNvPr id="36" name="Таблица 35">
            <a:extLst>
              <a:ext uri="{FF2B5EF4-FFF2-40B4-BE49-F238E27FC236}">
                <a16:creationId xmlns:a16="http://schemas.microsoft.com/office/drawing/2014/main" id="{EBF702DA-87AD-44F4-904B-024C14973F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2964648"/>
              </p:ext>
            </p:extLst>
          </p:nvPr>
        </p:nvGraphicFramePr>
        <p:xfrm>
          <a:off x="236197" y="4389393"/>
          <a:ext cx="4725266" cy="937925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891560">
                  <a:extLst>
                    <a:ext uri="{9D8B030D-6E8A-4147-A177-3AD203B41FA5}">
                      <a16:colId xmlns:a16="http://schemas.microsoft.com/office/drawing/2014/main" val="2211989434"/>
                    </a:ext>
                  </a:extLst>
                </a:gridCol>
                <a:gridCol w="3833706">
                  <a:extLst>
                    <a:ext uri="{9D8B030D-6E8A-4147-A177-3AD203B41FA5}">
                      <a16:colId xmlns:a16="http://schemas.microsoft.com/office/drawing/2014/main" val="3763059371"/>
                    </a:ext>
                  </a:extLst>
                </a:gridCol>
              </a:tblGrid>
              <a:tr h="433869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1,0 млн рублей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228600" indent="180000" algn="l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100" b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содержание Единой дежурно-диспетчерской службы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3916078156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1,3 млн рублей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171450" indent="180000" algn="l" rtl="0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100" b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обеспечение первичных мер пожарной безопасности на территории района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3348528289"/>
                  </a:ext>
                </a:extLst>
              </a:tr>
            </a:tbl>
          </a:graphicData>
        </a:graphic>
      </p:graphicFrame>
      <p:pic>
        <p:nvPicPr>
          <p:cNvPr id="11268" name="Picture 4" descr="Администрация Кикнурского муниципального района, официальный сайт района | Единая  дежурно-диспетчерская служба">
            <a:extLst>
              <a:ext uri="{FF2B5EF4-FFF2-40B4-BE49-F238E27FC236}">
                <a16:creationId xmlns:a16="http://schemas.microsoft.com/office/drawing/2014/main" id="{21E591D1-04FD-49EC-93AE-FE96FCB20B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78" y="1140353"/>
            <a:ext cx="1776952" cy="1089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2" name="Picture 8" descr="АНО ДПО &quot;УЦ &quot;Гражданская безопасность&quot; | Главная">
            <a:extLst>
              <a:ext uri="{FF2B5EF4-FFF2-40B4-BE49-F238E27FC236}">
                <a16:creationId xmlns:a16="http://schemas.microsoft.com/office/drawing/2014/main" id="{808FA739-921E-4A03-B04C-5A316F0F46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8695" y="3171869"/>
            <a:ext cx="1054032" cy="1054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7" name="Диаграмма 46">
            <a:extLst>
              <a:ext uri="{FF2B5EF4-FFF2-40B4-BE49-F238E27FC236}">
                <a16:creationId xmlns:a16="http://schemas.microsoft.com/office/drawing/2014/main" id="{AE4BE58E-D1F6-464E-A4CD-01DF0D6B58A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94469340"/>
              </p:ext>
            </p:extLst>
          </p:nvPr>
        </p:nvGraphicFramePr>
        <p:xfrm>
          <a:off x="-104844" y="2391864"/>
          <a:ext cx="1913816" cy="12494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7174" name="Picture 6" descr="Гимназия № 2, Красноярск — Официальный сайт | Пожарная безопасность">
            <a:extLst>
              <a:ext uri="{FF2B5EF4-FFF2-40B4-BE49-F238E27FC236}">
                <a16:creationId xmlns:a16="http://schemas.microsoft.com/office/drawing/2014/main" id="{71902486-6E28-4FC1-ADDC-8546EBC9F6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713" y="5747902"/>
            <a:ext cx="4876800" cy="133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411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Leaf Swirl Png Background Image - Transparent Transparent Background Leaf  Png, Png Download , Transparent Png Image - PNGitem">
            <a:extLst>
              <a:ext uri="{FF2B5EF4-FFF2-40B4-BE49-F238E27FC236}">
                <a16:creationId xmlns:a16="http://schemas.microsoft.com/office/drawing/2014/main" id="{05E0CA9E-B3BD-40BA-96D0-C64EE92B53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29" y="6541991"/>
            <a:ext cx="5329238" cy="985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2" name="Picture 10" descr="5 лет МООО работников культуры – Инициатива Колымы">
            <a:extLst>
              <a:ext uri="{FF2B5EF4-FFF2-40B4-BE49-F238E27FC236}">
                <a16:creationId xmlns:a16="http://schemas.microsoft.com/office/drawing/2014/main" id="{6CEFE567-817D-4F4E-99F9-D0D992CEE7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8106" y="1669794"/>
            <a:ext cx="1878191" cy="11084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 Box 59"/>
          <p:cNvSpPr txBox="1">
            <a:spLocks noChangeArrowheads="1"/>
          </p:cNvSpPr>
          <p:nvPr/>
        </p:nvSpPr>
        <p:spPr bwMode="gray">
          <a:xfrm>
            <a:off x="1866279" y="4359147"/>
            <a:ext cx="142827" cy="30540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75975" tIns="37987" rIns="75975" bIns="37987">
            <a:spAutoFit/>
          </a:bodyPr>
          <a:lstStyle/>
          <a:p>
            <a:pPr algn="ctr"/>
            <a:endParaRPr lang="ru-RU" b="1">
              <a:solidFill>
                <a:prstClr val="black"/>
              </a:solidFill>
              <a:latin typeface="+mj-lt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6587422"/>
              </p:ext>
            </p:extLst>
          </p:nvPr>
        </p:nvGraphicFramePr>
        <p:xfrm>
          <a:off x="335491" y="4277369"/>
          <a:ext cx="4608512" cy="28897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6085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86998">
                <a:tc>
                  <a:txBody>
                    <a:bodyPr/>
                    <a:lstStyle/>
                    <a:p>
                      <a:pPr algn="ctr"/>
                      <a:r>
                        <a:rPr lang="ru-RU" sz="1400" b="1" u="none" dirty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Основные направления расходов</a:t>
                      </a:r>
                    </a:p>
                  </a:txBody>
                  <a:tcPr marL="71056" marR="71056" marT="37807" marB="37807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164684" y="268356"/>
            <a:ext cx="4999870" cy="6319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975" tIns="37987" rIns="75975" bIns="37987" rtlCol="0" anchor="ctr"/>
          <a:lstStyle/>
          <a:p>
            <a:pPr algn="ctr">
              <a:lnSpc>
                <a:spcPts val="1900"/>
              </a:lnSpc>
            </a:pP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                        «Развитие культуры»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-20684" y="3605886"/>
            <a:ext cx="3468005" cy="551994"/>
          </a:xfrm>
          <a:prstGeom prst="rect">
            <a:avLst/>
          </a:prstGeom>
          <a:noFill/>
        </p:spPr>
        <p:txBody>
          <a:bodyPr wrap="square" lIns="89456" tIns="44728" rIns="89456" bIns="44728" rtlCol="0">
            <a:spAutoFit/>
          </a:bodyPr>
          <a:lstStyle/>
          <a:p>
            <a:pPr>
              <a:lnSpc>
                <a:spcPts val="1174"/>
              </a:lnSpc>
            </a:pPr>
            <a:r>
              <a:rPr lang="ru-RU" sz="11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1100" b="1" dirty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</a:t>
            </a:r>
            <a:r>
              <a:rPr lang="ru-RU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оздание условий для развития и реализации культурного и духовного потенциала населения Ачинского района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250348" y="816811"/>
            <a:ext cx="3468005" cy="567383"/>
          </a:xfrm>
          <a:prstGeom prst="rect">
            <a:avLst/>
          </a:prstGeom>
          <a:noFill/>
        </p:spPr>
        <p:txBody>
          <a:bodyPr wrap="square" lIns="89456" tIns="44728" rIns="89456" bIns="44728" rtlCol="0">
            <a:spAutoFit/>
          </a:bodyPr>
          <a:lstStyle/>
          <a:p>
            <a:pPr>
              <a:lnSpc>
                <a:spcPts val="1174"/>
              </a:lnSpc>
            </a:pPr>
            <a:r>
              <a:rPr lang="ru-RU" sz="11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ПОДПРОГРАММЫ: </a:t>
            </a:r>
          </a:p>
          <a:p>
            <a:endParaRPr lang="ru-RU" sz="1100" b="1" dirty="0">
              <a:solidFill>
                <a:srgbClr val="990033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ts val="1174"/>
              </a:lnSpc>
            </a:pPr>
            <a:r>
              <a:rPr lang="ru-RU" sz="11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Сохранение культурного наследия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037111" y="1361667"/>
            <a:ext cx="3099437" cy="244218"/>
          </a:xfrm>
          <a:prstGeom prst="rect">
            <a:avLst/>
          </a:prstGeom>
          <a:noFill/>
        </p:spPr>
        <p:txBody>
          <a:bodyPr wrap="square" lIns="89456" tIns="44728" rIns="89456" bIns="44728" rtlCol="0">
            <a:spAutoFit/>
          </a:bodyPr>
          <a:lstStyle/>
          <a:p>
            <a:pPr>
              <a:lnSpc>
                <a:spcPts val="1174"/>
              </a:lnSpc>
            </a:pPr>
            <a:r>
              <a:rPr lang="ru-RU" sz="11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Поддержка народного творчества</a:t>
            </a:r>
            <a:endParaRPr lang="ru-RU" sz="1100" b="1" dirty="0">
              <a:solidFill>
                <a:srgbClr val="9900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868690" y="1553717"/>
            <a:ext cx="3563912" cy="428884"/>
          </a:xfrm>
          <a:prstGeom prst="rect">
            <a:avLst/>
          </a:prstGeom>
          <a:noFill/>
        </p:spPr>
        <p:txBody>
          <a:bodyPr wrap="square" lIns="89456" tIns="44728" rIns="89456" bIns="44728" rtlCol="0">
            <a:spAutoFit/>
          </a:bodyPr>
          <a:lstStyle/>
          <a:p>
            <a:r>
              <a:rPr lang="ru-RU" sz="11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Обеспечение условий реализации муниципальной программы и прочие мероприятия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563912" y="2840575"/>
            <a:ext cx="1683069" cy="244218"/>
          </a:xfrm>
          <a:prstGeom prst="rect">
            <a:avLst/>
          </a:prstGeom>
          <a:noFill/>
        </p:spPr>
        <p:txBody>
          <a:bodyPr wrap="square" lIns="89456" tIns="44728" rIns="89456" bIns="44728" rtlCol="0">
            <a:spAutoFit/>
          </a:bodyPr>
          <a:lstStyle/>
          <a:p>
            <a:pPr>
              <a:lnSpc>
                <a:spcPts val="1174"/>
              </a:lnSpc>
            </a:pPr>
            <a:r>
              <a:rPr lang="ru-RU" sz="1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РАСХОДЫ, млн руб.:</a:t>
            </a:r>
            <a:endParaRPr lang="ru-RU" sz="1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817ADD07-86DC-406D-A241-CA811A465340}"/>
              </a:ext>
            </a:extLst>
          </p:cNvPr>
          <p:cNvSpPr txBox="1"/>
          <p:nvPr/>
        </p:nvSpPr>
        <p:spPr>
          <a:xfrm>
            <a:off x="0" y="3192170"/>
            <a:ext cx="356391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отдельное мероприятие </a:t>
            </a:r>
            <a:r>
              <a:rPr lang="ru-RU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«Возмещение расходов за обеспечение сохранности архивных документов»</a:t>
            </a:r>
            <a:endParaRPr lang="ru-RU" sz="1100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4DCD2F6-3FF7-458C-98AB-EB298D414C0C}"/>
              </a:ext>
            </a:extLst>
          </p:cNvPr>
          <p:cNvSpPr txBox="1"/>
          <p:nvPr/>
        </p:nvSpPr>
        <p:spPr>
          <a:xfrm>
            <a:off x="82445" y="2620936"/>
            <a:ext cx="3853321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отдельное мероприятие </a:t>
            </a:r>
            <a:r>
              <a:rPr lang="ru-RU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«Обеспечение деятельности Муниципального казенного учреждения «Центр технического обслуживания»</a:t>
            </a:r>
            <a:endParaRPr lang="ru-RU" sz="1100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52FD180-7CBD-4389-AFB0-C4BDCD410567}"/>
              </a:ext>
            </a:extLst>
          </p:cNvPr>
          <p:cNvSpPr txBox="1"/>
          <p:nvPr/>
        </p:nvSpPr>
        <p:spPr>
          <a:xfrm>
            <a:off x="412251" y="2024591"/>
            <a:ext cx="3857138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отдельное мероприятие </a:t>
            </a:r>
            <a:r>
              <a:rPr lang="ru-RU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«Организация и проведение независимой оценки качества условий оказания услуг муниципальными учреждениями культуры»</a:t>
            </a:r>
            <a:endParaRPr lang="ru-RU" sz="1100" dirty="0"/>
          </a:p>
        </p:txBody>
      </p:sp>
      <p:graphicFrame>
        <p:nvGraphicFramePr>
          <p:cNvPr id="31" name="Диаграмма 30">
            <a:extLst>
              <a:ext uri="{FF2B5EF4-FFF2-40B4-BE49-F238E27FC236}">
                <a16:creationId xmlns:a16="http://schemas.microsoft.com/office/drawing/2014/main" id="{2B01E849-7D53-4B38-9094-330B66254D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90419674"/>
              </p:ext>
            </p:extLst>
          </p:nvPr>
        </p:nvGraphicFramePr>
        <p:xfrm>
          <a:off x="3312481" y="2861481"/>
          <a:ext cx="1913816" cy="12494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65A0978-96AA-4429-A9A5-F812D820B8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4660149"/>
              </p:ext>
            </p:extLst>
          </p:nvPr>
        </p:nvGraphicFramePr>
        <p:xfrm>
          <a:off x="266700" y="4758458"/>
          <a:ext cx="4795837" cy="2233287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691382">
                  <a:extLst>
                    <a:ext uri="{9D8B030D-6E8A-4147-A177-3AD203B41FA5}">
                      <a16:colId xmlns:a16="http://schemas.microsoft.com/office/drawing/2014/main" val="235662704"/>
                    </a:ext>
                  </a:extLst>
                </a:gridCol>
                <a:gridCol w="4104455">
                  <a:extLst>
                    <a:ext uri="{9D8B030D-6E8A-4147-A177-3AD203B41FA5}">
                      <a16:colId xmlns:a16="http://schemas.microsoft.com/office/drawing/2014/main" val="3564750023"/>
                    </a:ext>
                  </a:extLst>
                </a:gridCol>
              </a:tblGrid>
              <a:tr h="654957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35,4 млн рублей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1" marR="8881" marT="8881" marB="0" anchor="ctr"/>
                </a:tc>
                <a:tc>
                  <a:txBody>
                    <a:bodyPr/>
                    <a:lstStyle/>
                    <a:p>
                      <a:pPr marL="171450" indent="180000" algn="l" rtl="0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услуги  в учреждениях культуры МБУК «Централизованная клубная система Ачинского района» будут предоставлены более 120 000 посетителей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1" marR="8881" marT="8881" marB="0"/>
                </a:tc>
                <a:extLst>
                  <a:ext uri="{0D108BD9-81ED-4DB2-BD59-A6C34878D82A}">
                    <a16:rowId xmlns:a16="http://schemas.microsoft.com/office/drawing/2014/main" val="240608866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6,5 млн рублей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1" marR="8881" marT="8881" marB="0" anchor="ctr"/>
                </a:tc>
                <a:tc>
                  <a:txBody>
                    <a:bodyPr/>
                    <a:lstStyle/>
                    <a:p>
                      <a:pPr marL="171450" indent="180000" algn="l" rtl="0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услуги в учреждении дополнительного образования  МБУДО «Детская школа искусств Ачинского района» получат  более 120  учащихся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1" marR="8881" marT="8881" marB="0"/>
                </a:tc>
                <a:extLst>
                  <a:ext uri="{0D108BD9-81ED-4DB2-BD59-A6C34878D82A}">
                    <a16:rowId xmlns:a16="http://schemas.microsoft.com/office/drawing/2014/main" val="925210462"/>
                  </a:ext>
                </a:extLst>
              </a:tr>
              <a:tr h="34169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18,5 млн рублей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1" marR="8881" marT="8881" marB="0" anchor="ctr"/>
                </a:tc>
                <a:tc>
                  <a:txBody>
                    <a:bodyPr/>
                    <a:lstStyle/>
                    <a:p>
                      <a:pPr marL="171450" indent="180000" algn="l" rtl="0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услуги в учреждении культуры МБУК « Центральная районная библиотека» получат более 100 000 посетителей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1" marR="8881" marT="8881" marB="0"/>
                </a:tc>
                <a:extLst>
                  <a:ext uri="{0D108BD9-81ED-4DB2-BD59-A6C34878D82A}">
                    <a16:rowId xmlns:a16="http://schemas.microsoft.com/office/drawing/2014/main" val="1087567373"/>
                  </a:ext>
                </a:extLst>
              </a:tr>
              <a:tr h="349358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 млн  рублей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1" marR="8881" marT="8881" marB="0" anchor="ctr"/>
                </a:tc>
                <a:tc>
                  <a:txBody>
                    <a:bodyPr/>
                    <a:lstStyle/>
                    <a:p>
                      <a:pPr marL="171450" indent="180000" algn="l" rtl="0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обустройство и восстановление воинских захоронений на территории района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1" marR="8881" marT="8881" marB="0"/>
                </a:tc>
                <a:extLst>
                  <a:ext uri="{0D108BD9-81ED-4DB2-BD59-A6C34878D82A}">
                    <a16:rowId xmlns:a16="http://schemas.microsoft.com/office/drawing/2014/main" val="2823115674"/>
                  </a:ext>
                </a:extLst>
              </a:tr>
              <a:tr h="37301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 млн рублей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1" marR="8881" marT="8881" marB="0" anchor="ctr"/>
                </a:tc>
                <a:tc>
                  <a:txBody>
                    <a:bodyPr/>
                    <a:lstStyle/>
                    <a:p>
                      <a:pPr marL="171450" indent="180000" algn="l" rtl="0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содержание архива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1" marR="8881" marT="8881" marB="0"/>
                </a:tc>
                <a:extLst>
                  <a:ext uri="{0D108BD9-81ED-4DB2-BD59-A6C34878D82A}">
                    <a16:rowId xmlns:a16="http://schemas.microsoft.com/office/drawing/2014/main" val="2973536005"/>
                  </a:ext>
                </a:extLst>
              </a:tr>
            </a:tbl>
          </a:graphicData>
        </a:graphic>
      </p:graphicFrame>
      <p:pic>
        <p:nvPicPr>
          <p:cNvPr id="8204" name="Picture 12" descr="Районный дом культуры «Строитель» | Главная">
            <a:extLst>
              <a:ext uri="{FF2B5EF4-FFF2-40B4-BE49-F238E27FC236}">
                <a16:creationId xmlns:a16="http://schemas.microsoft.com/office/drawing/2014/main" id="{FF008B1B-D0E5-4F51-AE84-6A8B952A7D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832" y="762365"/>
            <a:ext cx="1870273" cy="1380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6301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4" name="Picture 10" descr="Бесплатные векторы Виды спорта, более 40 000 изображений AI, EPS">
            <a:extLst>
              <a:ext uri="{FF2B5EF4-FFF2-40B4-BE49-F238E27FC236}">
                <a16:creationId xmlns:a16="http://schemas.microsoft.com/office/drawing/2014/main" id="{A8836E8F-F4AC-41FA-BDDC-86C9A5DA49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2457" y="817901"/>
            <a:ext cx="1122326" cy="815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0" name="Picture 16" descr="Спорт! Спорт! Спорт! / Публикации / Сегодняшняя газета">
            <a:extLst>
              <a:ext uri="{FF2B5EF4-FFF2-40B4-BE49-F238E27FC236}">
                <a16:creationId xmlns:a16="http://schemas.microsoft.com/office/drawing/2014/main" id="{E8AC6C4B-A907-4E1D-A2A9-B88FEE84D9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480564"/>
            <a:ext cx="5329237" cy="2101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Прямоугольник 30"/>
          <p:cNvSpPr/>
          <p:nvPr/>
        </p:nvSpPr>
        <p:spPr>
          <a:xfrm>
            <a:off x="164684" y="396255"/>
            <a:ext cx="4999870" cy="63008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975" tIns="37987" rIns="75975" bIns="37987" rtlCol="0" anchor="ctr"/>
          <a:lstStyle/>
          <a:p>
            <a:pPr algn="ctr">
              <a:lnSpc>
                <a:spcPts val="1900"/>
              </a:lnSpc>
            </a:pP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                          «Развитие физической культуры</a:t>
            </a:r>
          </a:p>
          <a:p>
            <a:pPr algn="ctr">
              <a:lnSpc>
                <a:spcPts val="1900"/>
              </a:lnSpc>
            </a:pP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спорта»</a:t>
            </a:r>
          </a:p>
        </p:txBody>
      </p:sp>
      <p:sp>
        <p:nvSpPr>
          <p:cNvPr id="23" name="Text Box 59"/>
          <p:cNvSpPr txBox="1">
            <a:spLocks noChangeArrowheads="1"/>
          </p:cNvSpPr>
          <p:nvPr/>
        </p:nvSpPr>
        <p:spPr bwMode="gray">
          <a:xfrm>
            <a:off x="1866279" y="4359147"/>
            <a:ext cx="142827" cy="30540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75975" tIns="37987" rIns="75975" bIns="37987">
            <a:spAutoFit/>
          </a:bodyPr>
          <a:lstStyle/>
          <a:p>
            <a:pPr algn="ctr"/>
            <a:endParaRPr lang="ru-RU" b="1">
              <a:solidFill>
                <a:prstClr val="black"/>
              </a:solidFill>
              <a:latin typeface="+mj-lt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337107"/>
              </p:ext>
            </p:extLst>
          </p:nvPr>
        </p:nvGraphicFramePr>
        <p:xfrm>
          <a:off x="305290" y="3386334"/>
          <a:ext cx="4718655" cy="2959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7186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5940">
                <a:tc>
                  <a:txBody>
                    <a:bodyPr/>
                    <a:lstStyle/>
                    <a:p>
                      <a:pPr marL="0" marR="0" indent="0" algn="ctr" defTabSz="7766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u="none" dirty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Основные направления расходов </a:t>
                      </a:r>
                    </a:p>
                  </a:txBody>
                  <a:tcPr marL="71056" marR="71056" marT="37807" marB="3780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144723" y="2098726"/>
            <a:ext cx="3416157" cy="767438"/>
          </a:xfrm>
          <a:prstGeom prst="rect">
            <a:avLst/>
          </a:prstGeom>
          <a:noFill/>
        </p:spPr>
        <p:txBody>
          <a:bodyPr wrap="square" lIns="89456" tIns="44728" rIns="89456" bIns="44728" rtlCol="0">
            <a:spAutoFit/>
          </a:bodyPr>
          <a:lstStyle/>
          <a:p>
            <a:r>
              <a:rPr lang="ru-RU" sz="11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ЦЕЛЬ:  </a:t>
            </a:r>
            <a:r>
              <a:rPr lang="ru-RU" sz="1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ru-RU" sz="1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создание доступных условий для занятий населения Ачинского района различных возрастных, профессиональных и социальных групп физической культурой и спортом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683427" y="1072337"/>
            <a:ext cx="3218971" cy="767438"/>
          </a:xfrm>
          <a:prstGeom prst="rect">
            <a:avLst/>
          </a:prstGeom>
          <a:noFill/>
        </p:spPr>
        <p:txBody>
          <a:bodyPr wrap="square" lIns="89456" tIns="44728" rIns="89456" bIns="44728" rtlCol="0">
            <a:spAutoFit/>
          </a:bodyPr>
          <a:lstStyle/>
          <a:p>
            <a:r>
              <a:rPr lang="ru-RU" sz="11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ПОДПРОГРАММЫ: </a:t>
            </a:r>
          </a:p>
          <a:p>
            <a:endParaRPr lang="ru-RU" sz="1100" b="1" dirty="0">
              <a:solidFill>
                <a:srgbClr val="990033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1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Развитие массовой физической культуры </a:t>
            </a:r>
          </a:p>
          <a:p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и спорта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301042" y="1760021"/>
            <a:ext cx="3218970" cy="428884"/>
          </a:xfrm>
          <a:prstGeom prst="rect">
            <a:avLst/>
          </a:prstGeom>
          <a:noFill/>
        </p:spPr>
        <p:txBody>
          <a:bodyPr wrap="square" lIns="89456" tIns="44728" rIns="89456" bIns="44728" rtlCol="0">
            <a:spAutoFit/>
          </a:bodyPr>
          <a:lstStyle/>
          <a:p>
            <a:r>
              <a:rPr lang="ru-RU" sz="11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Развитие системы подготовки спортивного резерва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3601245" y="2118345"/>
            <a:ext cx="1683069" cy="244218"/>
          </a:xfrm>
          <a:prstGeom prst="rect">
            <a:avLst/>
          </a:prstGeom>
          <a:noFill/>
        </p:spPr>
        <p:txBody>
          <a:bodyPr wrap="square" lIns="89456" tIns="44728" rIns="89456" bIns="44728" rtlCol="0">
            <a:spAutoFit/>
          </a:bodyPr>
          <a:lstStyle/>
          <a:p>
            <a:pPr>
              <a:lnSpc>
                <a:spcPts val="1174"/>
              </a:lnSpc>
            </a:pPr>
            <a:r>
              <a:rPr lang="ru-RU" sz="1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РАСХОДЫ, млн руб.: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E440B82-9962-4F70-A9E1-C0ABD580F460}"/>
              </a:ext>
            </a:extLst>
          </p:cNvPr>
          <p:cNvSpPr txBox="1"/>
          <p:nvPr/>
        </p:nvSpPr>
        <p:spPr>
          <a:xfrm>
            <a:off x="11885" y="2835492"/>
            <a:ext cx="3183354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ru-RU" sz="1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формирование цельной системы подготовки спортивного резерва</a:t>
            </a:r>
            <a:endParaRPr lang="ru-RU" sz="1100" dirty="0"/>
          </a:p>
        </p:txBody>
      </p:sp>
      <p:pic>
        <p:nvPicPr>
          <p:cNvPr id="6146" name="Picture 2" descr="Нескучный русский: «О спорт, ты – мир!»">
            <a:extLst>
              <a:ext uri="{FF2B5EF4-FFF2-40B4-BE49-F238E27FC236}">
                <a16:creationId xmlns:a16="http://schemas.microsoft.com/office/drawing/2014/main" id="{8B49A66E-EE92-4E38-8311-9C82BDDBCF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820" y="865877"/>
            <a:ext cx="1921099" cy="1048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6FB96975-E4C4-4A55-B28F-0E1B37DA79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2978672"/>
              </p:ext>
            </p:extLst>
          </p:nvPr>
        </p:nvGraphicFramePr>
        <p:xfrm>
          <a:off x="432371" y="3855932"/>
          <a:ext cx="4470027" cy="1654492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1006496">
                  <a:extLst>
                    <a:ext uri="{9D8B030D-6E8A-4147-A177-3AD203B41FA5}">
                      <a16:colId xmlns:a16="http://schemas.microsoft.com/office/drawing/2014/main" val="479196089"/>
                    </a:ext>
                  </a:extLst>
                </a:gridCol>
                <a:gridCol w="3463531">
                  <a:extLst>
                    <a:ext uri="{9D8B030D-6E8A-4147-A177-3AD203B41FA5}">
                      <a16:colId xmlns:a16="http://schemas.microsoft.com/office/drawing/2014/main" val="1483462252"/>
                    </a:ext>
                  </a:extLst>
                </a:gridCol>
              </a:tblGrid>
              <a:tr h="587971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10,4 млн рублей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171450" indent="-171450" algn="l" rtl="0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100" b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услугами в учреждении спортивной направленности МБУ «СШ Ачинского района» воспользуются  более 458 посетителей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606044338"/>
                  </a:ext>
                </a:extLst>
              </a:tr>
              <a:tr h="416848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6,2 млн рублей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171450" indent="-171450" algn="l" rtl="0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100" b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услуги в учреждениях спортивной направленности по месту жительства получат более 690</a:t>
                      </a:r>
                      <a:r>
                        <a:rPr lang="ru-RU" sz="1100" b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100" b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детей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4097662540"/>
                  </a:ext>
                </a:extLst>
              </a:tr>
              <a:tr h="649673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 млн рублей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171450" indent="-171450" algn="l" rtl="0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200" b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организация и проведение 28 официальных спортивно-массовых мероприятий на территории Ачинского района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001510368"/>
                  </a:ext>
                </a:extLst>
              </a:tr>
            </a:tbl>
          </a:graphicData>
        </a:graphic>
      </p:graphicFrame>
      <p:graphicFrame>
        <p:nvGraphicFramePr>
          <p:cNvPr id="5" name="Диаграмма 4">
            <a:extLst>
              <a:ext uri="{FF2B5EF4-FFF2-40B4-BE49-F238E27FC236}">
                <a16:creationId xmlns:a16="http://schemas.microsoft.com/office/drawing/2014/main" id="{884FD759-B618-49D2-B796-5F637C0C3D2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50835745"/>
              </p:ext>
            </p:extLst>
          </p:nvPr>
        </p:nvGraphicFramePr>
        <p:xfrm>
          <a:off x="3364122" y="2124209"/>
          <a:ext cx="1913816" cy="12494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2023523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E1CF746C-1D70-4458-B8D9-0FED55E9E08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8975" y="5344176"/>
            <a:ext cx="5338213" cy="2217087"/>
          </a:xfrm>
          <a:prstGeom prst="rect">
            <a:avLst/>
          </a:prstGeom>
        </p:spPr>
      </p:pic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8825231"/>
              </p:ext>
            </p:extLst>
          </p:nvPr>
        </p:nvGraphicFramePr>
        <p:xfrm>
          <a:off x="423840" y="3678638"/>
          <a:ext cx="4472581" cy="35573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472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5573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1" u="none" dirty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Основные направления расходов</a:t>
                      </a:r>
                    </a:p>
                  </a:txBody>
                  <a:tcPr marL="71056" marR="71056" marT="37807" marB="37807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Text Box 59"/>
          <p:cNvSpPr txBox="1">
            <a:spLocks noChangeArrowheads="1"/>
          </p:cNvSpPr>
          <p:nvPr/>
        </p:nvSpPr>
        <p:spPr bwMode="gray">
          <a:xfrm>
            <a:off x="1866279" y="4359147"/>
            <a:ext cx="142827" cy="30540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75975" tIns="37987" rIns="75975" bIns="37987">
            <a:spAutoFit/>
          </a:bodyPr>
          <a:lstStyle/>
          <a:p>
            <a:pPr algn="ctr"/>
            <a:endParaRPr lang="ru-RU" b="1">
              <a:solidFill>
                <a:prstClr val="black"/>
              </a:solidFill>
              <a:latin typeface="+mj-lt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26955" y="114940"/>
            <a:ext cx="5211258" cy="63008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975" tIns="37987" rIns="75975" bIns="37987" rtlCol="0" anchor="ctr"/>
          <a:lstStyle/>
          <a:p>
            <a:pPr algn="ctr">
              <a:lnSpc>
                <a:spcPts val="1900"/>
              </a:lnSpc>
            </a:pP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                                         «Молодежь Ачинского района в </a:t>
            </a:r>
            <a:r>
              <a:rPr lang="en-US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XXI </a:t>
            </a: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веке»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890365" y="2031971"/>
            <a:ext cx="3447848" cy="767438"/>
          </a:xfrm>
          <a:prstGeom prst="rect">
            <a:avLst/>
          </a:prstGeom>
          <a:noFill/>
        </p:spPr>
        <p:txBody>
          <a:bodyPr wrap="square" lIns="89456" tIns="44728" rIns="89456" bIns="44728" rtlCol="0">
            <a:spAutoFit/>
          </a:bodyPr>
          <a:lstStyle/>
          <a:p>
            <a:r>
              <a:rPr lang="ru-RU" sz="11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ЦЕЛЬ: </a:t>
            </a:r>
            <a:endParaRPr lang="ru-RU" sz="1100" b="1" dirty="0">
              <a:solidFill>
                <a:srgbClr val="990033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1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Создание условий для развития потенциала молодежи и его реализации в интересах развития Ачинского района</a:t>
            </a:r>
            <a:endParaRPr lang="ru-RU" sz="11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313877" y="745023"/>
            <a:ext cx="3024336" cy="721272"/>
          </a:xfrm>
          <a:prstGeom prst="rect">
            <a:avLst/>
          </a:prstGeom>
          <a:noFill/>
        </p:spPr>
        <p:txBody>
          <a:bodyPr wrap="square" lIns="89456" tIns="44728" rIns="89456" bIns="44728" rtlCol="0">
            <a:spAutoFit/>
          </a:bodyPr>
          <a:lstStyle/>
          <a:p>
            <a:r>
              <a:rPr lang="ru-RU" sz="11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ПОДПРОГРАММЫ: </a:t>
            </a:r>
          </a:p>
          <a:p>
            <a:endParaRPr lang="ru-RU" sz="800" b="1" dirty="0">
              <a:solidFill>
                <a:srgbClr val="990033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1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Вовлечение молодёжи Ачинского района в социальную практику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139167" y="1525021"/>
            <a:ext cx="2775534" cy="428884"/>
          </a:xfrm>
          <a:prstGeom prst="rect">
            <a:avLst/>
          </a:prstGeom>
          <a:noFill/>
        </p:spPr>
        <p:txBody>
          <a:bodyPr wrap="square" lIns="89456" tIns="44728" rIns="89456" bIns="44728" rtlCol="0">
            <a:spAutoFit/>
          </a:bodyPr>
          <a:lstStyle/>
          <a:p>
            <a:r>
              <a:rPr lang="ru-RU" sz="11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Обеспечение жильем молодых семей в Ачинском районе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207296" y="2431195"/>
            <a:ext cx="1683069" cy="244218"/>
          </a:xfrm>
          <a:prstGeom prst="rect">
            <a:avLst/>
          </a:prstGeom>
          <a:noFill/>
        </p:spPr>
        <p:txBody>
          <a:bodyPr wrap="square" lIns="89456" tIns="44728" rIns="89456" bIns="44728" rtlCol="0">
            <a:spAutoFit/>
          </a:bodyPr>
          <a:lstStyle/>
          <a:p>
            <a:pPr>
              <a:lnSpc>
                <a:spcPts val="1174"/>
              </a:lnSpc>
            </a:pPr>
            <a:r>
              <a:rPr lang="ru-RU" sz="1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РАСХОДЫ, млн руб.:</a:t>
            </a:r>
          </a:p>
        </p:txBody>
      </p:sp>
      <p:sp>
        <p:nvSpPr>
          <p:cNvPr id="3" name="Прямоугольник: скругленные противолежащие углы 2">
            <a:extLst>
              <a:ext uri="{FF2B5EF4-FFF2-40B4-BE49-F238E27FC236}">
                <a16:creationId xmlns:a16="http://schemas.microsoft.com/office/drawing/2014/main" id="{96A8F392-3B5C-4FC9-B305-185520AC9952}"/>
              </a:ext>
            </a:extLst>
          </p:cNvPr>
          <p:cNvSpPr/>
          <p:nvPr/>
        </p:nvSpPr>
        <p:spPr>
          <a:xfrm>
            <a:off x="-1439837" y="1117930"/>
            <a:ext cx="914400" cy="914400"/>
          </a:xfrm>
          <a:prstGeom prst="round2Diag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Диаграмма 5">
            <a:extLst>
              <a:ext uri="{FF2B5EF4-FFF2-40B4-BE49-F238E27FC236}">
                <a16:creationId xmlns:a16="http://schemas.microsoft.com/office/drawing/2014/main" id="{307A684F-BD36-4DB4-859E-51DF304CCF1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92055994"/>
              </p:ext>
            </p:extLst>
          </p:nvPr>
        </p:nvGraphicFramePr>
        <p:xfrm>
          <a:off x="-10883" y="2522664"/>
          <a:ext cx="1775231" cy="10906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13316" name="Picture 4" descr="Молодежь. Культура. Спорт.">
            <a:extLst>
              <a:ext uri="{FF2B5EF4-FFF2-40B4-BE49-F238E27FC236}">
                <a16:creationId xmlns:a16="http://schemas.microsoft.com/office/drawing/2014/main" id="{6A142B88-5375-45DB-8FB7-041702F0D9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6588" y="2553304"/>
            <a:ext cx="2439736" cy="1151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8" name="Picture 6" descr="Областная акция &quot;Молодежь! Кликни ЗОЖ!&quot; - БСМП Гродно">
            <a:extLst>
              <a:ext uri="{FF2B5EF4-FFF2-40B4-BE49-F238E27FC236}">
                <a16:creationId xmlns:a16="http://schemas.microsoft.com/office/drawing/2014/main" id="{31CE4BCB-CF35-405F-9B62-DD4E3ED390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980" y="686612"/>
            <a:ext cx="2170465" cy="1476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Таблица 6">
            <a:extLst>
              <a:ext uri="{FF2B5EF4-FFF2-40B4-BE49-F238E27FC236}">
                <a16:creationId xmlns:a16="http://schemas.microsoft.com/office/drawing/2014/main" id="{B9876D4D-AE3F-4674-A413-8727AA69509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5706994"/>
              </p:ext>
            </p:extLst>
          </p:nvPr>
        </p:nvGraphicFramePr>
        <p:xfrm>
          <a:off x="316998" y="4086357"/>
          <a:ext cx="4686264" cy="1611590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884201">
                  <a:extLst>
                    <a:ext uri="{9D8B030D-6E8A-4147-A177-3AD203B41FA5}">
                      <a16:colId xmlns:a16="http://schemas.microsoft.com/office/drawing/2014/main" val="2348090922"/>
                    </a:ext>
                  </a:extLst>
                </a:gridCol>
                <a:gridCol w="3802063">
                  <a:extLst>
                    <a:ext uri="{9D8B030D-6E8A-4147-A177-3AD203B41FA5}">
                      <a16:colId xmlns:a16="http://schemas.microsoft.com/office/drawing/2014/main" val="62028552"/>
                    </a:ext>
                  </a:extLst>
                </a:gridCol>
              </a:tblGrid>
              <a:tr h="750917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0,6 млн рублей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171450" indent="180000" algn="l" rtl="0" fontAlgn="ctr">
                        <a:buFont typeface="Wingdings" panose="05000000000000000000" pitchFamily="2" charset="2"/>
                        <a:buChar char="ü"/>
                      </a:pPr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предоставление социальных выплат молодым семьям на приобретение (строительство) жилья с последующим дополнительным привлечением средств из краевого и федерального бюджетов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154541680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3,9 млн рублей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171450" indent="180000" algn="l" rtl="0" fontAlgn="ctr">
                        <a:buFont typeface="Wingdings" panose="05000000000000000000" pitchFamily="2" charset="2"/>
                        <a:buChar char="ü"/>
                      </a:pPr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предоставление субсидии  МБУ МЦ «Навигатор» на выполнение муниципального задания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045830853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0,5 млн рублей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171450" indent="180000" algn="l" rtl="0" fontAlgn="ctr">
                        <a:buFont typeface="Wingdings" panose="05000000000000000000" pitchFamily="2" charset="2"/>
                        <a:buChar char="ü"/>
                      </a:pPr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поддержка деятельности МБУ МЦ «Навигатор» 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0083445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58478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B51F4BF4-4CAA-4D82-B74F-89EEDDE002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60894" y="3089274"/>
            <a:ext cx="1037863" cy="138271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024AD12-5C6A-47BF-9E11-E4A7892F3D0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10439" y="6075407"/>
            <a:ext cx="2609274" cy="1337982"/>
          </a:xfrm>
          <a:prstGeom prst="rect">
            <a:avLst/>
          </a:prstGeom>
        </p:spPr>
      </p:pic>
      <p:sp>
        <p:nvSpPr>
          <p:cNvPr id="23" name="Text Box 59"/>
          <p:cNvSpPr txBox="1">
            <a:spLocks noChangeArrowheads="1"/>
          </p:cNvSpPr>
          <p:nvPr/>
        </p:nvSpPr>
        <p:spPr bwMode="gray">
          <a:xfrm>
            <a:off x="1866279" y="4359147"/>
            <a:ext cx="142827" cy="30540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75975" tIns="37987" rIns="75975" bIns="37987">
            <a:spAutoFit/>
          </a:bodyPr>
          <a:lstStyle/>
          <a:p>
            <a:pPr algn="ctr"/>
            <a:endParaRPr lang="ru-RU" b="1">
              <a:solidFill>
                <a:prstClr val="black"/>
              </a:solidFill>
              <a:latin typeface="+mj-lt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5673618"/>
              </p:ext>
            </p:extLst>
          </p:nvPr>
        </p:nvGraphicFramePr>
        <p:xfrm>
          <a:off x="755181" y="3797740"/>
          <a:ext cx="3266953" cy="27373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2669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1" u="none" dirty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Основные направления расходов</a:t>
                      </a:r>
                    </a:p>
                  </a:txBody>
                  <a:tcPr marL="71056" marR="71056" marT="37807" marB="37807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164684" y="268356"/>
            <a:ext cx="4999870" cy="6319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975" tIns="37987" rIns="75975" bIns="37987" rtlCol="0" anchor="ctr"/>
          <a:lstStyle/>
          <a:p>
            <a:pPr algn="ctr">
              <a:lnSpc>
                <a:spcPts val="1900"/>
              </a:lnSpc>
            </a:pP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                        «Развитие транспортной системы»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7793" y="3069873"/>
            <a:ext cx="3552016" cy="767438"/>
          </a:xfrm>
          <a:prstGeom prst="rect">
            <a:avLst/>
          </a:prstGeom>
          <a:noFill/>
        </p:spPr>
        <p:txBody>
          <a:bodyPr wrap="square" lIns="89456" tIns="44728" rIns="89456" bIns="44728" rtlCol="0">
            <a:spAutoFit/>
          </a:bodyPr>
          <a:lstStyle/>
          <a:p>
            <a:r>
              <a:rPr lang="ru-RU" sz="11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ЦЕЛЬ:  </a:t>
            </a:r>
            <a:r>
              <a:rPr lang="ru-RU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Развитие транспортной инфраструктуры района с повышением уровня её безопасности, доступности и качества транспортных услуг для населения </a:t>
            </a:r>
            <a:endParaRPr lang="ru-RU" sz="11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438562" y="905337"/>
            <a:ext cx="3915341" cy="767438"/>
          </a:xfrm>
          <a:prstGeom prst="rect">
            <a:avLst/>
          </a:prstGeom>
          <a:noFill/>
        </p:spPr>
        <p:txBody>
          <a:bodyPr wrap="square" lIns="89456" tIns="44728" rIns="89456" bIns="44728" rtlCol="0">
            <a:spAutoFit/>
          </a:bodyPr>
          <a:lstStyle/>
          <a:p>
            <a:r>
              <a:rPr lang="ru-RU" sz="11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ПОДПРОГРАММА: </a:t>
            </a:r>
          </a:p>
          <a:p>
            <a:endParaRPr lang="ru-RU" sz="1100" b="1" dirty="0">
              <a:solidFill>
                <a:srgbClr val="990033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1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Обеспечение сохранности и модернизация автомобильных дорог Ачинского района</a:t>
            </a:r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Вакансия Мастер по Содержанию автомобильных дорог в Благовещенске | Работа  | Авито">
            <a:extLst>
              <a:ext uri="{FF2B5EF4-FFF2-40B4-BE49-F238E27FC236}">
                <a16:creationId xmlns:a16="http://schemas.microsoft.com/office/drawing/2014/main" id="{FDC84BA2-0150-47CD-AB8F-F6DA34A068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700" y="816865"/>
            <a:ext cx="1579974" cy="1321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TextBox 47">
            <a:extLst>
              <a:ext uri="{FF2B5EF4-FFF2-40B4-BE49-F238E27FC236}">
                <a16:creationId xmlns:a16="http://schemas.microsoft.com/office/drawing/2014/main" id="{F4FFC9C9-8B57-4809-B679-08FEB1087908}"/>
              </a:ext>
            </a:extLst>
          </p:cNvPr>
          <p:cNvSpPr txBox="1"/>
          <p:nvPr/>
        </p:nvSpPr>
        <p:spPr>
          <a:xfrm>
            <a:off x="1724531" y="1677801"/>
            <a:ext cx="367273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 </a:t>
            </a:r>
            <a:r>
              <a:rPr lang="ru-RU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Повышение безопасности дорожного движения в Ачинском районе</a:t>
            </a:r>
            <a:endParaRPr lang="ru-RU" sz="1100" dirty="0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36DC4A18-563F-488B-9F98-307CD17B0391}"/>
              </a:ext>
            </a:extLst>
          </p:cNvPr>
          <p:cNvSpPr txBox="1"/>
          <p:nvPr/>
        </p:nvSpPr>
        <p:spPr>
          <a:xfrm>
            <a:off x="213834" y="2126276"/>
            <a:ext cx="3319934" cy="9387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отдельное мероприятие: </a:t>
            </a:r>
            <a:r>
              <a:rPr lang="ru-RU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«Выплата субсидий из районного бюджета на компенсацию расходов организациям пассажирского транспорта, осуществляющим перевозки пассажиров по пригородным и междугородным маршрутам» </a:t>
            </a:r>
            <a:endParaRPr lang="ru-RU" sz="1100" dirty="0"/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BD191702-D0F1-4591-A518-42FC1D18A4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2792621"/>
              </p:ext>
            </p:extLst>
          </p:nvPr>
        </p:nvGraphicFramePr>
        <p:xfrm>
          <a:off x="454819" y="4239782"/>
          <a:ext cx="4419600" cy="2004060"/>
        </p:xfrm>
        <a:graphic>
          <a:graphicData uri="http://schemas.openxmlformats.org/drawingml/2006/table">
            <a:tbl>
              <a:tblPr>
                <a:tableStyleId>{E8B1032C-EA38-4F05-BA0D-38AFFFC7BED3}</a:tableStyleId>
              </a:tblPr>
              <a:tblGrid>
                <a:gridCol w="774027">
                  <a:extLst>
                    <a:ext uri="{9D8B030D-6E8A-4147-A177-3AD203B41FA5}">
                      <a16:colId xmlns:a16="http://schemas.microsoft.com/office/drawing/2014/main" val="937488708"/>
                    </a:ext>
                  </a:extLst>
                </a:gridCol>
                <a:gridCol w="3645573">
                  <a:extLst>
                    <a:ext uri="{9D8B030D-6E8A-4147-A177-3AD203B41FA5}">
                      <a16:colId xmlns:a16="http://schemas.microsoft.com/office/drawing/2014/main" val="1125841448"/>
                    </a:ext>
                  </a:extLst>
                </a:gridCol>
              </a:tblGrid>
              <a:tr h="639562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22,1 млн рублей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171450" indent="180000" algn="l" rtl="0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200" b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предоставление субсидий на компенсацию расходов организациям пассажирского транспорта, осуществляющим перевозки пассажиров по пригородным и междугородным маршрутам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95812140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3,7 млн рублей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171450" indent="180000" algn="l" rtl="0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содержание и текущие ремонты улично-дорожной сети района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74988356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9,2 млн рублей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171450" indent="180000" algn="l" rtl="0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капитальный ремонт улично-дорожной сети района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2571829664"/>
                  </a:ext>
                </a:extLst>
              </a:tr>
              <a:tr h="268027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 млн рублей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171450" indent="180000" algn="l" rtl="0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обустройство пешеходных переходов и нанесение дорожной разметки на автомобильных дорогах местного значения 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2303934962"/>
                  </a:ext>
                </a:extLst>
              </a:tr>
            </a:tbl>
          </a:graphicData>
        </a:graphic>
      </p:graphicFrame>
      <p:graphicFrame>
        <p:nvGraphicFramePr>
          <p:cNvPr id="27" name="Диаграмма 26">
            <a:extLst>
              <a:ext uri="{FF2B5EF4-FFF2-40B4-BE49-F238E27FC236}">
                <a16:creationId xmlns:a16="http://schemas.microsoft.com/office/drawing/2014/main" id="{9D12E484-CB07-4426-93A8-C17C900B7B4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93237962"/>
              </p:ext>
            </p:extLst>
          </p:nvPr>
        </p:nvGraphicFramePr>
        <p:xfrm>
          <a:off x="3251701" y="1881430"/>
          <a:ext cx="1936025" cy="13212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8" name="TextBox 27">
            <a:extLst>
              <a:ext uri="{FF2B5EF4-FFF2-40B4-BE49-F238E27FC236}">
                <a16:creationId xmlns:a16="http://schemas.microsoft.com/office/drawing/2014/main" id="{B93BD6C4-7A9C-4E37-801B-107B103A4812}"/>
              </a:ext>
            </a:extLst>
          </p:cNvPr>
          <p:cNvSpPr txBox="1"/>
          <p:nvPr/>
        </p:nvSpPr>
        <p:spPr>
          <a:xfrm>
            <a:off x="3394557" y="2025401"/>
            <a:ext cx="1683069" cy="244218"/>
          </a:xfrm>
          <a:prstGeom prst="rect">
            <a:avLst/>
          </a:prstGeom>
          <a:noFill/>
        </p:spPr>
        <p:txBody>
          <a:bodyPr wrap="square" lIns="89456" tIns="44728" rIns="89456" bIns="44728" rtlCol="0">
            <a:spAutoFit/>
          </a:bodyPr>
          <a:lstStyle/>
          <a:p>
            <a:pPr>
              <a:lnSpc>
                <a:spcPts val="1174"/>
              </a:lnSpc>
            </a:pPr>
            <a:r>
              <a:rPr lang="ru-RU" sz="1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РАСХОДЫ, млн руб.:</a:t>
            </a:r>
          </a:p>
        </p:txBody>
      </p:sp>
    </p:spTree>
    <p:extLst>
      <p:ext uri="{BB962C8B-B14F-4D97-AF65-F5344CB8AC3E}">
        <p14:creationId xmlns:p14="http://schemas.microsoft.com/office/powerpoint/2010/main" val="1453923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F79FD05-3D34-47CE-BFF9-9724D2DD22A5}"/>
              </a:ext>
            </a:extLst>
          </p:cNvPr>
          <p:cNvSpPr txBox="1"/>
          <p:nvPr/>
        </p:nvSpPr>
        <p:spPr>
          <a:xfrm>
            <a:off x="0" y="72130"/>
            <a:ext cx="532923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</a:t>
            </a:r>
          </a:p>
          <a:p>
            <a:pPr algn="ctr"/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«Развитие сельского хозяйства и регулирование рынков сельскохозяйственной продукции </a:t>
            </a:r>
          </a:p>
          <a:p>
            <a:pPr algn="ctr"/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в Ачинском районе»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EF58FE6-76BB-406F-B5DB-1A8F5494909A}"/>
              </a:ext>
            </a:extLst>
          </p:cNvPr>
          <p:cNvSpPr txBox="1"/>
          <p:nvPr/>
        </p:nvSpPr>
        <p:spPr>
          <a:xfrm>
            <a:off x="81040" y="2183018"/>
            <a:ext cx="1553930" cy="244218"/>
          </a:xfrm>
          <a:prstGeom prst="rect">
            <a:avLst/>
          </a:prstGeom>
          <a:noFill/>
        </p:spPr>
        <p:txBody>
          <a:bodyPr wrap="square" lIns="89456" tIns="44728" rIns="89456" bIns="44728" rtlCol="0">
            <a:spAutoFit/>
          </a:bodyPr>
          <a:lstStyle/>
          <a:p>
            <a:pPr>
              <a:lnSpc>
                <a:spcPts val="1174"/>
              </a:lnSpc>
            </a:pPr>
            <a:r>
              <a:rPr lang="ru-RU" sz="1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РАСХОДЫ, млн руб.:</a:t>
            </a:r>
          </a:p>
        </p:txBody>
      </p:sp>
      <p:graphicFrame>
        <p:nvGraphicFramePr>
          <p:cNvPr id="5" name="Диаграмма 4">
            <a:extLst>
              <a:ext uri="{FF2B5EF4-FFF2-40B4-BE49-F238E27FC236}">
                <a16:creationId xmlns:a16="http://schemas.microsoft.com/office/drawing/2014/main" id="{4E867524-F7B5-4382-8AE7-5E5A907A749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35847873"/>
              </p:ext>
            </p:extLst>
          </p:nvPr>
        </p:nvGraphicFramePr>
        <p:xfrm>
          <a:off x="-162796" y="2286879"/>
          <a:ext cx="1893467" cy="10511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670051DD-7C40-4FF1-9168-D9D5A8838D3A}"/>
              </a:ext>
            </a:extLst>
          </p:cNvPr>
          <p:cNvSpPr txBox="1"/>
          <p:nvPr/>
        </p:nvSpPr>
        <p:spPr>
          <a:xfrm>
            <a:off x="1507222" y="1231116"/>
            <a:ext cx="3822015" cy="405801"/>
          </a:xfrm>
          <a:prstGeom prst="rect">
            <a:avLst/>
          </a:prstGeom>
          <a:noFill/>
        </p:spPr>
        <p:txBody>
          <a:bodyPr wrap="square" lIns="89456" tIns="44728" rIns="89456" bIns="44728" rtlCol="0">
            <a:spAutoFit/>
          </a:bodyPr>
          <a:lstStyle/>
          <a:p>
            <a:pPr>
              <a:lnSpc>
                <a:spcPts val="1174"/>
              </a:lnSpc>
            </a:pPr>
            <a:r>
              <a:rPr lang="ru-RU" sz="105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ПОДПРОГРАММА: </a:t>
            </a:r>
          </a:p>
          <a:p>
            <a:r>
              <a:rPr lang="ru-RU" sz="105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105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Устойчивое развитие сельских территорий Ачинского района</a:t>
            </a:r>
            <a:endParaRPr lang="ru-RU" sz="105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4DE1098-BB52-482B-91B9-F1A63579569B}"/>
              </a:ext>
            </a:extLst>
          </p:cNvPr>
          <p:cNvSpPr txBox="1"/>
          <p:nvPr/>
        </p:nvSpPr>
        <p:spPr>
          <a:xfrm>
            <a:off x="1505413" y="1604361"/>
            <a:ext cx="3679485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05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Развитие малых форм хозяйствования в Ачинском районе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2357ADF-34DA-4A2E-BE66-B042CD64C67E}"/>
              </a:ext>
            </a:extLst>
          </p:cNvPr>
          <p:cNvSpPr txBox="1"/>
          <p:nvPr/>
        </p:nvSpPr>
        <p:spPr>
          <a:xfrm>
            <a:off x="1507223" y="1812650"/>
            <a:ext cx="3263450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05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Обеспечение реализации муниципальной программы Ачинского района</a:t>
            </a:r>
            <a:endParaRPr lang="ru-RU" sz="105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742BA11-CF56-4BE0-89A9-1EFE626AF3CB}"/>
              </a:ext>
            </a:extLst>
          </p:cNvPr>
          <p:cNvSpPr txBox="1"/>
          <p:nvPr/>
        </p:nvSpPr>
        <p:spPr>
          <a:xfrm>
            <a:off x="1486835" y="2175083"/>
            <a:ext cx="3349929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05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Развитие подотрасли растениеводства, сохранение и восстановление плодородия почв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C9AED25-A60E-4D04-ABFE-023A7BC15F18}"/>
              </a:ext>
            </a:extLst>
          </p:cNvPr>
          <p:cNvSpPr txBox="1"/>
          <p:nvPr/>
        </p:nvSpPr>
        <p:spPr>
          <a:xfrm>
            <a:off x="1486835" y="2555480"/>
            <a:ext cx="3349929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05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Техническая и технологическая модернизация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DA0B06F-F441-4D25-B8CD-BFE1213EDB6A}"/>
              </a:ext>
            </a:extLst>
          </p:cNvPr>
          <p:cNvSpPr txBox="1"/>
          <p:nvPr/>
        </p:nvSpPr>
        <p:spPr>
          <a:xfrm>
            <a:off x="1486835" y="2810620"/>
            <a:ext cx="3806887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05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Отдельное мероприятие: 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проведения мероприятия по отлову, учёту, содержанию и иному обращению с безнадзорными животными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EC2A85B-73A4-4038-BB36-89B7764B8730}"/>
              </a:ext>
            </a:extLst>
          </p:cNvPr>
          <p:cNvSpPr txBox="1"/>
          <p:nvPr/>
        </p:nvSpPr>
        <p:spPr>
          <a:xfrm>
            <a:off x="57844" y="3375193"/>
            <a:ext cx="2079523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0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</a:p>
          <a:p>
            <a:r>
              <a:rPr lang="ru-RU" sz="10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благоприятных социально-экономических условий для выполнения сельскими поселениями их производственных и социальных функций, повышение занятости, уровня и качества жизни граждан, проживающих в сельской местности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D0A4E49-C0BD-45D8-BE76-738380283D62}"/>
              </a:ext>
            </a:extLst>
          </p:cNvPr>
          <p:cNvSpPr txBox="1"/>
          <p:nvPr/>
        </p:nvSpPr>
        <p:spPr>
          <a:xfrm>
            <a:off x="46759" y="4949927"/>
            <a:ext cx="2165654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0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Поддержка и дальнейшее развитие малых форм хозяйствования на селе и повышения уровня доходов сельского населения в Ачинском районе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05E95F4-23E2-4312-AC0D-91483B50A971}"/>
              </a:ext>
            </a:extLst>
          </p:cNvPr>
          <p:cNvSpPr txBox="1"/>
          <p:nvPr/>
        </p:nvSpPr>
        <p:spPr>
          <a:xfrm>
            <a:off x="46759" y="5929137"/>
            <a:ext cx="2173851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0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Рост производства и увеличение урожайности продукции растениеводства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9846372-9B3A-412B-93D1-D23A7F128057}"/>
              </a:ext>
            </a:extLst>
          </p:cNvPr>
          <p:cNvSpPr txBox="1"/>
          <p:nvPr/>
        </p:nvSpPr>
        <p:spPr>
          <a:xfrm>
            <a:off x="46759" y="6471557"/>
            <a:ext cx="2270704" cy="8463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роста производства и повышение конкурентоспособности продукции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животноводства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за счёт технической и технологической модернизации производства</a:t>
            </a:r>
            <a:endParaRPr lang="ru-RU" dirty="0"/>
          </a:p>
        </p:txBody>
      </p:sp>
      <p:graphicFrame>
        <p:nvGraphicFramePr>
          <p:cNvPr id="16" name="Таблица 15">
            <a:extLst>
              <a:ext uri="{FF2B5EF4-FFF2-40B4-BE49-F238E27FC236}">
                <a16:creationId xmlns:a16="http://schemas.microsoft.com/office/drawing/2014/main" id="{E2F34970-76F8-4C8D-80B1-868C21A26B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7203043"/>
              </p:ext>
            </p:extLst>
          </p:nvPr>
        </p:nvGraphicFramePr>
        <p:xfrm>
          <a:off x="2399195" y="3415702"/>
          <a:ext cx="2803604" cy="27373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8036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1" u="none" dirty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Основные направления расходов</a:t>
                      </a:r>
                    </a:p>
                  </a:txBody>
                  <a:tcPr marL="71056" marR="71056" marT="37807" marB="37807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8" name="Таблица 17">
            <a:extLst>
              <a:ext uri="{FF2B5EF4-FFF2-40B4-BE49-F238E27FC236}">
                <a16:creationId xmlns:a16="http://schemas.microsoft.com/office/drawing/2014/main" id="{59ED6DEF-7CDE-4D8C-8D97-96FB23A7BA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8301776"/>
              </p:ext>
            </p:extLst>
          </p:nvPr>
        </p:nvGraphicFramePr>
        <p:xfrm>
          <a:off x="2086914" y="3834183"/>
          <a:ext cx="3206808" cy="981133"/>
        </p:xfrm>
        <a:graphic>
          <a:graphicData uri="http://schemas.openxmlformats.org/drawingml/2006/table">
            <a:tbl>
              <a:tblPr>
                <a:tableStyleId>{E8B1032C-EA38-4F05-BA0D-38AFFFC7BED3}</a:tableStyleId>
              </a:tblPr>
              <a:tblGrid>
                <a:gridCol w="561625">
                  <a:extLst>
                    <a:ext uri="{9D8B030D-6E8A-4147-A177-3AD203B41FA5}">
                      <a16:colId xmlns:a16="http://schemas.microsoft.com/office/drawing/2014/main" val="937488708"/>
                    </a:ext>
                  </a:extLst>
                </a:gridCol>
                <a:gridCol w="2645183">
                  <a:extLst>
                    <a:ext uri="{9D8B030D-6E8A-4147-A177-3AD203B41FA5}">
                      <a16:colId xmlns:a16="http://schemas.microsoft.com/office/drawing/2014/main" val="1125841448"/>
                    </a:ext>
                  </a:extLst>
                </a:gridCol>
              </a:tblGrid>
              <a:tr h="574151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3,7 млн рублей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171450" indent="180000" algn="l" rtl="0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200" b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решение вопросов по поддержке сельского хозяйства на территории района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958121400"/>
                  </a:ext>
                </a:extLst>
              </a:tr>
              <a:tr h="406982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 млн рублей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171450" indent="180000" algn="l" rtl="0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отлов и содержание бездомных животных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74988356"/>
                  </a:ext>
                </a:extLst>
              </a:tr>
            </a:tbl>
          </a:graphicData>
        </a:graphic>
      </p:graphicFrame>
      <p:pic>
        <p:nvPicPr>
          <p:cNvPr id="20" name="Picture 2" descr="Зачем нужна цифровизация АПК? | Мясные технологии | Новости отрасли">
            <a:extLst>
              <a:ext uri="{FF2B5EF4-FFF2-40B4-BE49-F238E27FC236}">
                <a16:creationId xmlns:a16="http://schemas.microsoft.com/office/drawing/2014/main" id="{1B890083-8705-4125-94EB-8339C1BF64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7837" y="5094329"/>
            <a:ext cx="3024962" cy="2017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В Ачинском районе успешно завершена уборочная кампания » ИА Запад24">
            <a:extLst>
              <a:ext uri="{FF2B5EF4-FFF2-40B4-BE49-F238E27FC236}">
                <a16:creationId xmlns:a16="http://schemas.microsoft.com/office/drawing/2014/main" id="{19EF6A4F-A7BD-4B85-A589-BDACCE5F07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339" y="1084709"/>
            <a:ext cx="1342496" cy="1006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08730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ЭКОЛОГИЧЕСКАЯ ТЕМАТИКА В ОНЛАЙН СМИ УЗБЕКИСТАНА: ПРОБЛЕМЫ ПОДАЧИ ИНФОРМАЦИИ  — Nargis.uz">
            <a:extLst>
              <a:ext uri="{FF2B5EF4-FFF2-40B4-BE49-F238E27FC236}">
                <a16:creationId xmlns:a16="http://schemas.microsoft.com/office/drawing/2014/main" id="{FDF529DC-10B1-4A73-A4BB-686092114A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43300"/>
            <a:ext cx="5329238" cy="40179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 txBox="1">
            <a:spLocks/>
          </p:cNvSpPr>
          <p:nvPr/>
        </p:nvSpPr>
        <p:spPr>
          <a:xfrm>
            <a:off x="1" y="209128"/>
            <a:ext cx="5329237" cy="835879"/>
          </a:xfrm>
          <a:prstGeom prst="rect">
            <a:avLst/>
          </a:prstGeom>
        </p:spPr>
        <p:txBody>
          <a:bodyPr vert="horz" lIns="75975" tIns="37987" rIns="75975" bIns="37987" rtlCol="0" anchor="ctr">
            <a:no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Основные показатели </a:t>
            </a:r>
          </a:p>
          <a:p>
            <a:pPr algn="ctr"/>
            <a:r>
              <a:rPr lang="ru-RU" sz="20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социально-экономического </a:t>
            </a:r>
          </a:p>
          <a:p>
            <a:pPr algn="ctr"/>
            <a:r>
              <a:rPr lang="ru-RU" sz="20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развития Ачинского района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617312" y="1801308"/>
            <a:ext cx="2432667" cy="724922"/>
          </a:xfrm>
          <a:prstGeom prst="rect">
            <a:avLst/>
          </a:prstGeom>
          <a:noFill/>
        </p:spPr>
        <p:txBody>
          <a:bodyPr wrap="square" lIns="89456" tIns="44728" rIns="89456" bIns="44728" rtlCol="0">
            <a:spAutoFit/>
          </a:bodyPr>
          <a:lstStyle/>
          <a:p>
            <a:pPr algn="ct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НАСЕЛЕНИЕ</a:t>
            </a:r>
          </a:p>
          <a:p>
            <a:pPr algn="ctr"/>
            <a:r>
              <a:rPr lang="ru-RU" sz="2700" b="1" dirty="0">
                <a:latin typeface="Times New Roman" pitchFamily="18" charset="0"/>
                <a:cs typeface="Times New Roman" pitchFamily="18" charset="0"/>
              </a:rPr>
              <a:t>14 361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человека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27147" y="1265242"/>
            <a:ext cx="4755454" cy="459661"/>
          </a:xfrm>
          <a:prstGeom prst="rect">
            <a:avLst/>
          </a:prstGeom>
          <a:noFill/>
        </p:spPr>
        <p:txBody>
          <a:bodyPr wrap="square" lIns="89456" tIns="44728" rIns="89456" bIns="44728" rtlCol="0">
            <a:spAutoFit/>
          </a:bodyPr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КРАТКАЯ ИНФОРМАЦИЯ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50400" y="1844302"/>
            <a:ext cx="2173965" cy="936715"/>
          </a:xfrm>
          <a:prstGeom prst="rect">
            <a:avLst/>
          </a:prstGeom>
          <a:noFill/>
        </p:spPr>
        <p:txBody>
          <a:bodyPr wrap="square" lIns="89456" tIns="44728" rIns="89456" bIns="44728" rtlCol="0">
            <a:spAutoFit/>
          </a:bodyPr>
          <a:lstStyle/>
          <a:p>
            <a:pPr algn="ct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ОБЩАЯ ПЛОЩАДЬ ТЕРРИТОРИИ</a:t>
            </a:r>
          </a:p>
          <a:p>
            <a:pPr algn="ctr"/>
            <a:r>
              <a:rPr lang="ru-RU" sz="2700" b="1" dirty="0">
                <a:latin typeface="Times New Roman" pitchFamily="18" charset="0"/>
                <a:cs typeface="Times New Roman" pitchFamily="18" charset="0"/>
              </a:rPr>
              <a:t>2525,9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КМ</a:t>
            </a:r>
            <a:r>
              <a:rPr lang="ru-RU" b="1" baseline="30000" dirty="0"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6EFB9C86-65BA-43F1-ACE1-41BE102BB9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6669549"/>
              </p:ext>
            </p:extLst>
          </p:nvPr>
        </p:nvGraphicFramePr>
        <p:xfrm>
          <a:off x="511968" y="2769268"/>
          <a:ext cx="4305301" cy="4178691"/>
        </p:xfrm>
        <a:graphic>
          <a:graphicData uri="http://schemas.openxmlformats.org/drawingml/2006/table">
            <a:tbl>
              <a:tblPr firstRow="1" bandRow="1"/>
              <a:tblGrid>
                <a:gridCol w="1893827">
                  <a:extLst>
                    <a:ext uri="{9D8B030D-6E8A-4147-A177-3AD203B41FA5}">
                      <a16:colId xmlns:a16="http://schemas.microsoft.com/office/drawing/2014/main" val="1884651497"/>
                    </a:ext>
                  </a:extLst>
                </a:gridCol>
                <a:gridCol w="732280">
                  <a:extLst>
                    <a:ext uri="{9D8B030D-6E8A-4147-A177-3AD203B41FA5}">
                      <a16:colId xmlns:a16="http://schemas.microsoft.com/office/drawing/2014/main" val="3629084800"/>
                    </a:ext>
                  </a:extLst>
                </a:gridCol>
                <a:gridCol w="568148">
                  <a:extLst>
                    <a:ext uri="{9D8B030D-6E8A-4147-A177-3AD203B41FA5}">
                      <a16:colId xmlns:a16="http://schemas.microsoft.com/office/drawing/2014/main" val="3644807529"/>
                    </a:ext>
                  </a:extLst>
                </a:gridCol>
                <a:gridCol w="555523">
                  <a:extLst>
                    <a:ext uri="{9D8B030D-6E8A-4147-A177-3AD203B41FA5}">
                      <a16:colId xmlns:a16="http://schemas.microsoft.com/office/drawing/2014/main" val="3631841253"/>
                    </a:ext>
                  </a:extLst>
                </a:gridCol>
                <a:gridCol w="555523">
                  <a:extLst>
                    <a:ext uri="{9D8B030D-6E8A-4147-A177-3AD203B41FA5}">
                      <a16:colId xmlns:a16="http://schemas.microsoft.com/office/drawing/2014/main" val="1948473752"/>
                    </a:ext>
                  </a:extLst>
                </a:gridCol>
              </a:tblGrid>
              <a:tr h="374406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Основные показатели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Оценка 2020 год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ПРОГНОЗ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3720619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2021 год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2022 год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2023 год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7215309"/>
                  </a:ext>
                </a:extLst>
              </a:tr>
              <a:tr h="571500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Численность постоянного населения (среднегодовая),чел</a:t>
                      </a:r>
                    </a:p>
                  </a:txBody>
                  <a:tcPr marL="857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14361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14100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13857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13647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0096148"/>
                  </a:ext>
                </a:extLst>
              </a:tr>
              <a:tr h="571500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Объем отгруженных товаров собственного производства, тыс. руб.</a:t>
                      </a:r>
                    </a:p>
                  </a:txBody>
                  <a:tcPr marL="857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544833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545922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548108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551942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891950"/>
                  </a:ext>
                </a:extLst>
              </a:tr>
              <a:tr h="571500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Площадь земель сельскохозяйственного назначения, га</a:t>
                      </a:r>
                    </a:p>
                  </a:txBody>
                  <a:tcPr marL="857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177112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177112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177112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177112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4632322"/>
                  </a:ext>
                </a:extLst>
              </a:tr>
              <a:tr h="762000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Количество субъектов малого и среднего предпринимательства на 10 тыс. чел населения, ед.</a:t>
                      </a:r>
                    </a:p>
                  </a:txBody>
                  <a:tcPr marL="857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205,4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224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7092760"/>
                  </a:ext>
                </a:extLst>
              </a:tr>
              <a:tr h="952500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Объем инвестиций в основной капитал (за исключением бюджетных средств) в расчете на 1 человека населения, руб.</a:t>
                      </a:r>
                    </a:p>
                  </a:txBody>
                  <a:tcPr marL="857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9050,52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9650,49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9760,4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10137,28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1292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Развитие и поддержка малого и среднего бизнеса в регионе">
            <a:extLst>
              <a:ext uri="{FF2B5EF4-FFF2-40B4-BE49-F238E27FC236}">
                <a16:creationId xmlns:a16="http://schemas.microsoft.com/office/drawing/2014/main" id="{DD1244C9-BC83-4F2C-B94B-16049753D3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43892"/>
            <a:ext cx="5329237" cy="2893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64684" y="219240"/>
            <a:ext cx="4999870" cy="9100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975" tIns="37987" rIns="75975" bIns="37987" rtlCol="0" anchor="ctr"/>
          <a:lstStyle/>
          <a:p>
            <a:pPr lvl="0" algn="ctr">
              <a:lnSpc>
                <a:spcPts val="1565"/>
              </a:lnSpc>
              <a:defRPr/>
            </a:pP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                                «Создание благоприятных условий развития малого и среднего предпринимательства»</a:t>
            </a: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6098619"/>
              </p:ext>
            </p:extLst>
          </p:nvPr>
        </p:nvGraphicFramePr>
        <p:xfrm>
          <a:off x="465421" y="3689739"/>
          <a:ext cx="4464495" cy="28855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4644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8855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1" u="none" dirty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Основные направления расходов</a:t>
                      </a:r>
                    </a:p>
                  </a:txBody>
                  <a:tcPr marL="71056" marR="71056" marT="37807" marB="37807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922960" y="1918082"/>
            <a:ext cx="3220876" cy="1694358"/>
          </a:xfrm>
          <a:prstGeom prst="rect">
            <a:avLst/>
          </a:prstGeom>
          <a:noFill/>
        </p:spPr>
        <p:txBody>
          <a:bodyPr wrap="square" lIns="89456" tIns="44728" rIns="89456" bIns="44728" rtlCol="0">
            <a:spAutoFit/>
          </a:bodyPr>
          <a:lstStyle/>
          <a:p>
            <a:pPr>
              <a:lnSpc>
                <a:spcPts val="1370"/>
              </a:lnSpc>
            </a:pPr>
            <a:r>
              <a:rPr lang="ru-RU" sz="1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ЦЕЛЬ: </a:t>
            </a:r>
            <a:r>
              <a:rPr lang="ru-RU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Создание благоприятных условий для устойчивого функционирования и развития малого и среднего предпринимательства на территории Ачинского  района, </a:t>
            </a:r>
            <a:r>
              <a:rPr lang="ru-RU" sz="1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 также создание условий, способствующих развитию социально ориентированных некоммерческих организаций, гражданских инициатив, поддержка активных граждан, общественных объединений, действующих на территории Ачинского района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944155" y="1161107"/>
            <a:ext cx="3528776" cy="603291"/>
          </a:xfrm>
          <a:prstGeom prst="rect">
            <a:avLst/>
          </a:prstGeom>
          <a:noFill/>
        </p:spPr>
        <p:txBody>
          <a:bodyPr wrap="square" lIns="89456" tIns="44728" rIns="89456" bIns="44728" rtlCol="0">
            <a:spAutoFit/>
          </a:bodyPr>
          <a:lstStyle/>
          <a:p>
            <a:pPr>
              <a:lnSpc>
                <a:spcPts val="978"/>
              </a:lnSpc>
            </a:pPr>
            <a:r>
              <a:rPr lang="ru-RU" sz="11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ПОДПРОГРАММА: </a:t>
            </a:r>
          </a:p>
          <a:p>
            <a:pPr>
              <a:lnSpc>
                <a:spcPts val="978"/>
              </a:lnSpc>
            </a:pPr>
            <a:endParaRPr lang="ru-RU" sz="1100" b="1" dirty="0">
              <a:solidFill>
                <a:srgbClr val="0000FF"/>
              </a:solidFill>
              <a:effectLst/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>
              <a:lnSpc>
                <a:spcPts val="978"/>
              </a:lnSpc>
            </a:pPr>
            <a:r>
              <a:rPr lang="ru-RU" sz="1100" b="1" dirty="0">
                <a:solidFill>
                  <a:srgbClr val="0000FF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1 </a:t>
            </a:r>
            <a:r>
              <a:rPr lang="ru-RU" sz="1100" dirty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Р</a:t>
            </a:r>
            <a:r>
              <a:rPr lang="ru-RU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азвитие  малого  и  среднего предпринимательства </a:t>
            </a:r>
          </a:p>
          <a:p>
            <a:pPr>
              <a:lnSpc>
                <a:spcPts val="978"/>
              </a:lnSpc>
            </a:pPr>
            <a:r>
              <a:rPr lang="ru-RU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территории Ачинского района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244841" y="2349569"/>
            <a:ext cx="1683069" cy="244218"/>
          </a:xfrm>
          <a:prstGeom prst="rect">
            <a:avLst/>
          </a:prstGeom>
          <a:noFill/>
        </p:spPr>
        <p:txBody>
          <a:bodyPr wrap="square" lIns="89456" tIns="44728" rIns="89456" bIns="44728" rtlCol="0">
            <a:spAutoFit/>
          </a:bodyPr>
          <a:lstStyle/>
          <a:p>
            <a:pPr>
              <a:lnSpc>
                <a:spcPts val="1174"/>
              </a:lnSpc>
            </a:pPr>
            <a:r>
              <a:rPr lang="ru-RU" sz="1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РАСХОДЫ, млн руб.:</a:t>
            </a:r>
          </a:p>
        </p:txBody>
      </p:sp>
      <p:sp>
        <p:nvSpPr>
          <p:cNvPr id="4" name="Шестиугольник 3">
            <a:extLst>
              <a:ext uri="{FF2B5EF4-FFF2-40B4-BE49-F238E27FC236}">
                <a16:creationId xmlns:a16="http://schemas.microsoft.com/office/drawing/2014/main" id="{CA5C45D1-170B-4928-9833-D89154582CE9}"/>
              </a:ext>
            </a:extLst>
          </p:cNvPr>
          <p:cNvSpPr/>
          <p:nvPr/>
        </p:nvSpPr>
        <p:spPr>
          <a:xfrm>
            <a:off x="-1439837" y="2535226"/>
            <a:ext cx="1060704" cy="914400"/>
          </a:xfrm>
          <a:prstGeom prst="hexagon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0" name="Таблица 49">
            <a:extLst>
              <a:ext uri="{FF2B5EF4-FFF2-40B4-BE49-F238E27FC236}">
                <a16:creationId xmlns:a16="http://schemas.microsoft.com/office/drawing/2014/main" id="{9A3BD323-C2A3-4250-B0F4-4AED38178CA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4986799"/>
              </p:ext>
            </p:extLst>
          </p:nvPr>
        </p:nvGraphicFramePr>
        <p:xfrm>
          <a:off x="454819" y="4102651"/>
          <a:ext cx="4419600" cy="416882"/>
        </p:xfrm>
        <a:graphic>
          <a:graphicData uri="http://schemas.openxmlformats.org/drawingml/2006/table">
            <a:tbl>
              <a:tblPr>
                <a:tableStyleId>{E8B1032C-EA38-4F05-BA0D-38AFFFC7BED3}</a:tableStyleId>
              </a:tblPr>
              <a:tblGrid>
                <a:gridCol w="774027">
                  <a:extLst>
                    <a:ext uri="{9D8B030D-6E8A-4147-A177-3AD203B41FA5}">
                      <a16:colId xmlns:a16="http://schemas.microsoft.com/office/drawing/2014/main" val="937488708"/>
                    </a:ext>
                  </a:extLst>
                </a:gridCol>
                <a:gridCol w="3645573">
                  <a:extLst>
                    <a:ext uri="{9D8B030D-6E8A-4147-A177-3AD203B41FA5}">
                      <a16:colId xmlns:a16="http://schemas.microsoft.com/office/drawing/2014/main" val="1125841448"/>
                    </a:ext>
                  </a:extLst>
                </a:gridCol>
              </a:tblGrid>
              <a:tr h="416882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 млн рублей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171450" indent="180000" algn="l" rtl="0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200" b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финансовая поддержка субъектов малого и среднего предпринимательства района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958121400"/>
                  </a:ext>
                </a:extLst>
              </a:tr>
            </a:tbl>
          </a:graphicData>
        </a:graphic>
      </p:graphicFrame>
      <p:graphicFrame>
        <p:nvGraphicFramePr>
          <p:cNvPr id="56" name="Диаграмма 55">
            <a:extLst>
              <a:ext uri="{FF2B5EF4-FFF2-40B4-BE49-F238E27FC236}">
                <a16:creationId xmlns:a16="http://schemas.microsoft.com/office/drawing/2014/main" id="{6375F975-A469-4602-AD33-56F76D9B938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08083044"/>
              </p:ext>
            </p:extLst>
          </p:nvPr>
        </p:nvGraphicFramePr>
        <p:xfrm>
          <a:off x="-41823" y="2399519"/>
          <a:ext cx="1985978" cy="11356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026" name="Picture 2" descr="ФИНАНСОВАЯ ПОДДЕРЖКА СУБЪЕКТОВ МАЛОГО И СРЕДНЕГО ПРЕДПРИНИМАТЕЛЬСТВА АО  «КОРПОРАЦИЯ «МСП» В 2018 ГОДУ - Объявления - Новости, объявления, события -  Омсукчанский городской округ">
            <a:extLst>
              <a:ext uri="{FF2B5EF4-FFF2-40B4-BE49-F238E27FC236}">
                <a16:creationId xmlns:a16="http://schemas.microsoft.com/office/drawing/2014/main" id="{518706FD-F247-403D-893B-4211EB7CC3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38861" y="611286"/>
            <a:ext cx="3327915" cy="1870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4642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6" name="Picture 6" descr="Дом с ключами стоковое изображение. изображение насчитывающей - 37273965">
            <a:extLst>
              <a:ext uri="{FF2B5EF4-FFF2-40B4-BE49-F238E27FC236}">
                <a16:creationId xmlns:a16="http://schemas.microsoft.com/office/drawing/2014/main" id="{8740A45C-2A58-488B-A187-FFAA614B9D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1219" y="1249134"/>
            <a:ext cx="2015086" cy="1084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 Box 59"/>
          <p:cNvSpPr txBox="1">
            <a:spLocks noChangeArrowheads="1"/>
          </p:cNvSpPr>
          <p:nvPr/>
        </p:nvSpPr>
        <p:spPr bwMode="gray">
          <a:xfrm>
            <a:off x="1866279" y="4359147"/>
            <a:ext cx="142827" cy="30540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75975" tIns="37987" rIns="75975" bIns="37987">
            <a:spAutoFit/>
          </a:bodyPr>
          <a:lstStyle/>
          <a:p>
            <a:pPr algn="ctr"/>
            <a:endParaRPr lang="ru-RU" b="1">
              <a:solidFill>
                <a:prstClr val="black"/>
              </a:solidFill>
              <a:latin typeface="+mj-lt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250" y="265108"/>
            <a:ext cx="5329238" cy="63008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975" tIns="37987" rIns="75975" bIns="37987" rtlCol="0" anchor="ctr"/>
          <a:lstStyle/>
          <a:p>
            <a:pPr algn="ctr">
              <a:lnSpc>
                <a:spcPts val="1900"/>
              </a:lnSpc>
            </a:pP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                              «Обеспечение доступным и </a:t>
            </a:r>
          </a:p>
          <a:p>
            <a:pPr algn="ctr">
              <a:lnSpc>
                <a:spcPts val="1900"/>
              </a:lnSpc>
            </a:pP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комфортным жильем граждан»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0169428"/>
              </p:ext>
            </p:extLst>
          </p:nvPr>
        </p:nvGraphicFramePr>
        <p:xfrm>
          <a:off x="360363" y="3654061"/>
          <a:ext cx="4573771" cy="27721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5737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7721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1" u="none" kern="120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Основные направления расходов</a:t>
                      </a:r>
                    </a:p>
                  </a:txBody>
                  <a:tcPr marL="71056" marR="71056" marT="37807" marB="37807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125862" y="2447800"/>
            <a:ext cx="3232308" cy="598161"/>
          </a:xfrm>
          <a:prstGeom prst="rect">
            <a:avLst/>
          </a:prstGeom>
          <a:noFill/>
        </p:spPr>
        <p:txBody>
          <a:bodyPr wrap="square" lIns="89456" tIns="44728" rIns="89456" bIns="44728" rtlCol="0">
            <a:spAutoFit/>
          </a:bodyPr>
          <a:lstStyle/>
          <a:p>
            <a:r>
              <a:rPr lang="ru-RU" sz="11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ЦЕЛЬ: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Повышение доступности жилья и улучшение жилищных условий граждан, проживающих на территории Ачинского района 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728838" y="1057595"/>
            <a:ext cx="3600400" cy="598161"/>
          </a:xfrm>
          <a:prstGeom prst="rect">
            <a:avLst/>
          </a:prstGeom>
          <a:noFill/>
        </p:spPr>
        <p:txBody>
          <a:bodyPr wrap="square" lIns="89456" tIns="44728" rIns="89456" bIns="44728" rtlCol="0">
            <a:spAutoFit/>
          </a:bodyPr>
          <a:lstStyle/>
          <a:p>
            <a:r>
              <a:rPr lang="ru-RU" sz="11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ПОДПРОГРАММЫ: </a:t>
            </a:r>
          </a:p>
          <a:p>
            <a:r>
              <a:rPr lang="ru-RU" sz="11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Переселение граждан из аварийного  жилищного фонда в муниципальных образованиях района</a:t>
            </a:r>
            <a:endParaRPr lang="ru-RU" sz="1100" dirty="0">
              <a:latin typeface="Times New Roman" panose="02020603050405020304" pitchFamily="18" charset="0"/>
              <a:cs typeface="Times New Roman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614360" y="1767046"/>
            <a:ext cx="3232309" cy="598161"/>
          </a:xfrm>
          <a:prstGeom prst="rect">
            <a:avLst/>
          </a:prstGeom>
          <a:noFill/>
        </p:spPr>
        <p:txBody>
          <a:bodyPr wrap="square" lIns="89456" tIns="44728" rIns="89456" bIns="44728" rtlCol="0">
            <a:spAutoFit/>
          </a:bodyPr>
          <a:lstStyle/>
          <a:p>
            <a:r>
              <a:rPr lang="ru-RU" sz="1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Территориальное планирование, градостроительное зонирование и документация по планировке территории Ачинского района</a:t>
            </a:r>
            <a:endParaRPr lang="ru-RU" sz="1100" dirty="0">
              <a:latin typeface="Times New Roman" panose="02020603050405020304" pitchFamily="18" charset="0"/>
              <a:cs typeface="Times New Roman" pitchFamily="18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376647" y="2476497"/>
            <a:ext cx="1683069" cy="244218"/>
          </a:xfrm>
          <a:prstGeom prst="rect">
            <a:avLst/>
          </a:prstGeom>
          <a:noFill/>
        </p:spPr>
        <p:txBody>
          <a:bodyPr wrap="square" lIns="89456" tIns="44728" rIns="89456" bIns="44728" rtlCol="0">
            <a:spAutoFit/>
          </a:bodyPr>
          <a:lstStyle/>
          <a:p>
            <a:pPr>
              <a:lnSpc>
                <a:spcPts val="1174"/>
              </a:lnSpc>
            </a:pPr>
            <a:r>
              <a:rPr lang="ru-RU" sz="1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РАСХОДЫ, млн руб.: </a:t>
            </a:r>
          </a:p>
        </p:txBody>
      </p:sp>
      <p:pic>
        <p:nvPicPr>
          <p:cNvPr id="5130" name="Picture 10" descr="Комнаты в центре Стокгольма | swedenru.com">
            <a:extLst>
              <a:ext uri="{FF2B5EF4-FFF2-40B4-BE49-F238E27FC236}">
                <a16:creationId xmlns:a16="http://schemas.microsoft.com/office/drawing/2014/main" id="{2FA2FF53-1915-4D14-BEA2-19899A99D6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745" y="3080902"/>
            <a:ext cx="1151344" cy="861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7" name="Диаграмма 36">
            <a:extLst>
              <a:ext uri="{FF2B5EF4-FFF2-40B4-BE49-F238E27FC236}">
                <a16:creationId xmlns:a16="http://schemas.microsoft.com/office/drawing/2014/main" id="{898A6901-E7F0-4F77-BCEA-CC42512C081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19464294"/>
              </p:ext>
            </p:extLst>
          </p:nvPr>
        </p:nvGraphicFramePr>
        <p:xfrm>
          <a:off x="3230515" y="2376049"/>
          <a:ext cx="1985978" cy="11356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04237456-40D8-498A-ADB2-C4627A3BF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8211622"/>
              </p:ext>
            </p:extLst>
          </p:nvPr>
        </p:nvGraphicFramePr>
        <p:xfrm>
          <a:off x="413604" y="4146612"/>
          <a:ext cx="4520530" cy="375285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852930">
                  <a:extLst>
                    <a:ext uri="{9D8B030D-6E8A-4147-A177-3AD203B41FA5}">
                      <a16:colId xmlns:a16="http://schemas.microsoft.com/office/drawing/2014/main" val="3675705519"/>
                    </a:ext>
                  </a:extLst>
                </a:gridCol>
                <a:gridCol w="3667600">
                  <a:extLst>
                    <a:ext uri="{9D8B030D-6E8A-4147-A177-3AD203B41FA5}">
                      <a16:colId xmlns:a16="http://schemas.microsoft.com/office/drawing/2014/main" val="1460652172"/>
                    </a:ext>
                  </a:extLst>
                </a:gridCol>
              </a:tblGrid>
              <a:tr h="229354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10,2 млн рублей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171450" indent="180000" algn="l" rtl="0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2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обеспечение мероприятий по переселению граждан  из аварийного жилищного фонда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645323634"/>
                  </a:ext>
                </a:extLst>
              </a:tr>
            </a:tbl>
          </a:graphicData>
        </a:graphic>
      </p:graphicFrame>
      <p:pic>
        <p:nvPicPr>
          <p:cNvPr id="10242" name="Picture 2" descr="В Ачинском районе переселяют из ветхого жилья » ИА Запад24">
            <a:extLst>
              <a:ext uri="{FF2B5EF4-FFF2-40B4-BE49-F238E27FC236}">
                <a16:creationId xmlns:a16="http://schemas.microsoft.com/office/drawing/2014/main" id="{6187B485-A989-4720-B94B-6C9EFDD793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4774B8"/>
              </a:clrFrom>
              <a:clrTo>
                <a:srgbClr val="4774B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466" y="4734432"/>
            <a:ext cx="4520530" cy="25779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759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Управление муниципальным имуществом Николаевского муниципального района -  Программы - Деятельность - Официальный сайт администрации Николаевского  муниципального района">
            <a:extLst>
              <a:ext uri="{FF2B5EF4-FFF2-40B4-BE49-F238E27FC236}">
                <a16:creationId xmlns:a16="http://schemas.microsoft.com/office/drawing/2014/main" id="{049DF4C7-6C77-418D-B155-EBC14E1882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536" y="2953680"/>
            <a:ext cx="2140603" cy="1231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Оформление земельного участка под жилым домом в собственность - 2020">
            <a:extLst>
              <a:ext uri="{FF2B5EF4-FFF2-40B4-BE49-F238E27FC236}">
                <a16:creationId xmlns:a16="http://schemas.microsoft.com/office/drawing/2014/main" id="{3766C310-3CC8-4F18-8C8D-1CA3DCF017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733" y="6161409"/>
            <a:ext cx="4381771" cy="1409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8662" y="158477"/>
            <a:ext cx="5329238" cy="6319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975" tIns="37987" rIns="75975" bIns="37987" rtlCol="0" anchor="ctr"/>
          <a:lstStyle/>
          <a:p>
            <a:pPr algn="ctr">
              <a:lnSpc>
                <a:spcPts val="1900"/>
              </a:lnSpc>
            </a:pP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                        «Управление муниципальным имуществом»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5401033"/>
              </p:ext>
            </p:extLst>
          </p:nvPr>
        </p:nvGraphicFramePr>
        <p:xfrm>
          <a:off x="-211687" y="3503818"/>
          <a:ext cx="3790523" cy="36369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7905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63691">
                <a:tc>
                  <a:txBody>
                    <a:bodyPr/>
                    <a:lstStyle/>
                    <a:p>
                      <a:pPr algn="ctr"/>
                      <a:r>
                        <a:rPr lang="ru-RU" sz="1400" b="1" u="none" dirty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Основные направления расходов</a:t>
                      </a:r>
                    </a:p>
                  </a:txBody>
                  <a:tcPr marL="71056" marR="71056" marT="37807" marB="37807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1904629" y="2182276"/>
            <a:ext cx="3348415" cy="1013659"/>
          </a:xfrm>
          <a:prstGeom prst="rect">
            <a:avLst/>
          </a:prstGeom>
          <a:noFill/>
        </p:spPr>
        <p:txBody>
          <a:bodyPr wrap="square" lIns="89456" tIns="44728" rIns="89456" bIns="44728" rtlCol="0">
            <a:spAutoFit/>
          </a:bodyPr>
          <a:lstStyle/>
          <a:p>
            <a:pPr>
              <a:lnSpc>
                <a:spcPts val="1174"/>
              </a:lnSpc>
            </a:pPr>
            <a:r>
              <a:rPr lang="ru-RU" sz="11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Управление муниципальным имуществом, земельными участками, необходимыми для выполнения функций органами местного самоуправления, отчуждение муниципального имущества, востребованного в коммерческом обороте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901357" y="852379"/>
            <a:ext cx="2990290" cy="582772"/>
          </a:xfrm>
          <a:prstGeom prst="rect">
            <a:avLst/>
          </a:prstGeom>
          <a:noFill/>
        </p:spPr>
        <p:txBody>
          <a:bodyPr wrap="square" lIns="89456" tIns="44728" rIns="89456" bIns="44728" rtlCol="0">
            <a:spAutoFit/>
          </a:bodyPr>
          <a:lstStyle/>
          <a:p>
            <a:pPr>
              <a:lnSpc>
                <a:spcPts val="1174"/>
              </a:lnSpc>
            </a:pPr>
            <a:r>
              <a:rPr lang="ru-RU" sz="11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ПОДПРОГРАММЫ: </a:t>
            </a:r>
          </a:p>
          <a:p>
            <a:pPr>
              <a:lnSpc>
                <a:spcPts val="1174"/>
              </a:lnSpc>
            </a:pPr>
            <a:endParaRPr lang="ru-RU" sz="1100" b="1" dirty="0">
              <a:solidFill>
                <a:srgbClr val="990033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1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Управление муниципальным имуществом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766443" y="1445509"/>
            <a:ext cx="3348415" cy="428884"/>
          </a:xfrm>
          <a:prstGeom prst="rect">
            <a:avLst/>
          </a:prstGeom>
          <a:noFill/>
        </p:spPr>
        <p:txBody>
          <a:bodyPr wrap="square" lIns="89456" tIns="44728" rIns="89456" bIns="44728" rtlCol="0">
            <a:spAutoFit/>
          </a:bodyPr>
          <a:lstStyle/>
          <a:p>
            <a:r>
              <a:rPr lang="ru-RU" sz="11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Управление и распоряжение земельными ресурсами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698" name="Picture 2" descr="http://www.ipatovo.org/images/fin_progr_0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2718" y="927305"/>
            <a:ext cx="1579740" cy="1015692"/>
          </a:xfrm>
          <a:prstGeom prst="rect">
            <a:avLst/>
          </a:prstGeom>
          <a:noFill/>
        </p:spPr>
      </p:pic>
      <p:sp>
        <p:nvSpPr>
          <p:cNvPr id="31" name="TextBox 30"/>
          <p:cNvSpPr txBox="1"/>
          <p:nvPr/>
        </p:nvSpPr>
        <p:spPr>
          <a:xfrm>
            <a:off x="196895" y="2068558"/>
            <a:ext cx="1683069" cy="244218"/>
          </a:xfrm>
          <a:prstGeom prst="rect">
            <a:avLst/>
          </a:prstGeom>
          <a:noFill/>
        </p:spPr>
        <p:txBody>
          <a:bodyPr wrap="square" lIns="89456" tIns="44728" rIns="89456" bIns="44728" rtlCol="0">
            <a:spAutoFit/>
          </a:bodyPr>
          <a:lstStyle/>
          <a:p>
            <a:pPr>
              <a:lnSpc>
                <a:spcPts val="1174"/>
              </a:lnSpc>
            </a:pPr>
            <a:r>
              <a:rPr lang="ru-RU" sz="1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РАСХОДЫ, млн руб.:</a:t>
            </a:r>
          </a:p>
        </p:txBody>
      </p:sp>
      <p:sp>
        <p:nvSpPr>
          <p:cNvPr id="42" name="Прямоугольник 41"/>
          <p:cNvSpPr/>
          <p:nvPr/>
        </p:nvSpPr>
        <p:spPr>
          <a:xfrm>
            <a:off x="1584499" y="1866341"/>
            <a:ext cx="3100351" cy="259607"/>
          </a:xfrm>
          <a:prstGeom prst="rect">
            <a:avLst/>
          </a:prstGeom>
        </p:spPr>
        <p:txBody>
          <a:bodyPr wrap="square" lIns="89456" tIns="44728" rIns="89456" bIns="44728">
            <a:spAutoFit/>
          </a:bodyPr>
          <a:lstStyle/>
          <a:p>
            <a:r>
              <a:rPr lang="ru-RU" sz="11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Управление реализацией программы</a:t>
            </a: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6F98621F-5E91-479D-A433-1DA43F564BF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3896924"/>
              </p:ext>
            </p:extLst>
          </p:nvPr>
        </p:nvGraphicFramePr>
        <p:xfrm>
          <a:off x="321740" y="4184892"/>
          <a:ext cx="4723081" cy="1957015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919852">
                  <a:extLst>
                    <a:ext uri="{9D8B030D-6E8A-4147-A177-3AD203B41FA5}">
                      <a16:colId xmlns:a16="http://schemas.microsoft.com/office/drawing/2014/main" val="654119278"/>
                    </a:ext>
                  </a:extLst>
                </a:gridCol>
                <a:gridCol w="3803229">
                  <a:extLst>
                    <a:ext uri="{9D8B030D-6E8A-4147-A177-3AD203B41FA5}">
                      <a16:colId xmlns:a16="http://schemas.microsoft.com/office/drawing/2014/main" val="2676032899"/>
                    </a:ext>
                  </a:extLst>
                </a:gridCol>
              </a:tblGrid>
              <a:tr h="37149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5,4 млн рублей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171450" indent="180000" algn="l" rtl="0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200" b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содержание и обслуживание казны района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3786624368"/>
                  </a:ext>
                </a:extLst>
              </a:tr>
              <a:tr h="689805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 млн рублей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171450" indent="180000" algn="l" rtl="0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200" b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осуществление полномочий поселений в сфере установленных функций органов местного самоуправления поселений, переданных на уровень муниципального района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3676072836"/>
                  </a:ext>
                </a:extLst>
              </a:tr>
              <a:tr h="382658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 млн рублей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171450" indent="180000" algn="l" rtl="0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200" b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управление и распоряжение имуществом (за исключением земельных участков)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3961877437"/>
                  </a:ext>
                </a:extLst>
              </a:tr>
              <a:tr h="458027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 млн рублей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171450" indent="180000" algn="l" rtl="0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200" b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управление и распоряжение земельными ресурсами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2133008760"/>
                  </a:ext>
                </a:extLst>
              </a:tr>
            </a:tbl>
          </a:graphicData>
        </a:graphic>
      </p:graphicFrame>
      <p:graphicFrame>
        <p:nvGraphicFramePr>
          <p:cNvPr id="23" name="Диаграмма 22">
            <a:extLst>
              <a:ext uri="{FF2B5EF4-FFF2-40B4-BE49-F238E27FC236}">
                <a16:creationId xmlns:a16="http://schemas.microsoft.com/office/drawing/2014/main" id="{CA242127-6DCA-4BA6-91D2-DB8FCB98489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3575290"/>
              </p:ext>
            </p:extLst>
          </p:nvPr>
        </p:nvGraphicFramePr>
        <p:xfrm>
          <a:off x="0" y="2182276"/>
          <a:ext cx="1985978" cy="11356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4018554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8" name="Picture 10" descr="Сбережения">
            <a:extLst>
              <a:ext uri="{FF2B5EF4-FFF2-40B4-BE49-F238E27FC236}">
                <a16:creationId xmlns:a16="http://schemas.microsoft.com/office/drawing/2014/main" id="{F3ED1928-5E32-408C-B686-8327661852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267" y="5096677"/>
            <a:ext cx="5329238" cy="2429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0806408"/>
              </p:ext>
            </p:extLst>
          </p:nvPr>
        </p:nvGraphicFramePr>
        <p:xfrm>
          <a:off x="362215" y="3881217"/>
          <a:ext cx="4536504" cy="32612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5365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26128">
                <a:tc>
                  <a:txBody>
                    <a:bodyPr/>
                    <a:lstStyle/>
                    <a:p>
                      <a:pPr algn="ctr"/>
                      <a:r>
                        <a:rPr lang="ru-RU" sz="1400" b="1" u="none" dirty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Основные направления расходов </a:t>
                      </a:r>
                    </a:p>
                  </a:txBody>
                  <a:tcPr marL="71056" marR="71056" marT="37807" marB="37807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3" name="Прямоугольник 12"/>
          <p:cNvSpPr/>
          <p:nvPr/>
        </p:nvSpPr>
        <p:spPr>
          <a:xfrm>
            <a:off x="-210504" y="396255"/>
            <a:ext cx="5750246" cy="63008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975" tIns="37987" rIns="75975" bIns="37987" rtlCol="0" anchor="ctr"/>
          <a:lstStyle/>
          <a:p>
            <a:pPr algn="ctr">
              <a:lnSpc>
                <a:spcPts val="1900"/>
              </a:lnSpc>
            </a:pP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                          «Управление муниципальными финансами»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899097" y="2808744"/>
            <a:ext cx="3672408" cy="582772"/>
          </a:xfrm>
          <a:prstGeom prst="rect">
            <a:avLst/>
          </a:prstGeom>
          <a:noFill/>
        </p:spPr>
        <p:txBody>
          <a:bodyPr wrap="square" lIns="89456" tIns="44728" rIns="89456" bIns="44728" rtlCol="0">
            <a:spAutoFit/>
          </a:bodyPr>
          <a:lstStyle/>
          <a:p>
            <a:pPr>
              <a:lnSpc>
                <a:spcPts val="1174"/>
              </a:lnSpc>
            </a:pPr>
            <a:r>
              <a:rPr lang="ru-RU" sz="11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ЦЕЛЬ: </a:t>
            </a:r>
          </a:p>
          <a:p>
            <a:r>
              <a:rPr lang="ru-RU" sz="11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беспечение долгосрочной сбалансированности и устойчивости бюджетной системы Ачинского района</a:t>
            </a:r>
            <a:endParaRPr lang="ru-RU" sz="11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895482" y="960830"/>
            <a:ext cx="3423532" cy="1075215"/>
          </a:xfrm>
          <a:prstGeom prst="rect">
            <a:avLst/>
          </a:prstGeom>
          <a:noFill/>
        </p:spPr>
        <p:txBody>
          <a:bodyPr wrap="square" lIns="89456" tIns="44728" rIns="89456" bIns="44728" rtlCol="0">
            <a:spAutoFit/>
          </a:bodyPr>
          <a:lstStyle/>
          <a:p>
            <a:pPr>
              <a:lnSpc>
                <a:spcPts val="1174"/>
              </a:lnSpc>
            </a:pPr>
            <a:r>
              <a:rPr lang="ru-RU" sz="11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ПОДПРОГРАММЫ: </a:t>
            </a:r>
          </a:p>
          <a:p>
            <a:pPr>
              <a:lnSpc>
                <a:spcPts val="1174"/>
              </a:lnSpc>
            </a:pPr>
            <a:endParaRPr lang="ru-RU" sz="8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1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Создание условий для эффективного и ответственного управления муниципальными финансами, повышения устойчивости бюджетов муниципальных образований Ачинского района</a:t>
            </a:r>
            <a:endParaRPr lang="ru-RU" sz="1100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90616" y="2203508"/>
            <a:ext cx="1683069" cy="244218"/>
          </a:xfrm>
          <a:prstGeom prst="rect">
            <a:avLst/>
          </a:prstGeom>
          <a:noFill/>
        </p:spPr>
        <p:txBody>
          <a:bodyPr wrap="square" lIns="89456" tIns="44728" rIns="89456" bIns="44728" rtlCol="0">
            <a:spAutoFit/>
          </a:bodyPr>
          <a:lstStyle/>
          <a:p>
            <a:pPr>
              <a:lnSpc>
                <a:spcPts val="1174"/>
              </a:lnSpc>
            </a:pPr>
            <a:r>
              <a:rPr lang="ru-RU" sz="1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РАСХОДЫ, млн руб.:</a:t>
            </a:r>
            <a:endParaRPr lang="ru-RU" sz="1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66540FB-DC33-45B0-A14D-2C97B4C2A885}"/>
              </a:ext>
            </a:extLst>
          </p:cNvPr>
          <p:cNvSpPr txBox="1"/>
          <p:nvPr/>
        </p:nvSpPr>
        <p:spPr>
          <a:xfrm>
            <a:off x="1788249" y="2392353"/>
            <a:ext cx="3540989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3</a:t>
            </a:r>
            <a:r>
              <a:rPr lang="ru-RU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Обеспечение реализации муниципальной программы и прочие мероприятия</a:t>
            </a:r>
            <a:endParaRPr lang="ru-RU" sz="1100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7F68B246-6C5F-4B97-8EB2-1B5FB872D654}"/>
              </a:ext>
            </a:extLst>
          </p:cNvPr>
          <p:cNvSpPr txBox="1"/>
          <p:nvPr/>
        </p:nvSpPr>
        <p:spPr>
          <a:xfrm>
            <a:off x="1784267" y="2021804"/>
            <a:ext cx="340875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759748" rtl="0" eaLnBrk="1" fontAlgn="auto" latinLnBrk="0" hangingPunct="1">
              <a:lnSpc>
                <a:spcPts val="1174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2 </a:t>
            </a: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Управление муниципальным долгом Ачинского района</a:t>
            </a:r>
            <a:endParaRPr kumimoji="0" lang="ru-RU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3D87060-2102-4070-A12E-D45EDF961426}"/>
              </a:ext>
            </a:extLst>
          </p:cNvPr>
          <p:cNvSpPr txBox="1"/>
          <p:nvPr/>
        </p:nvSpPr>
        <p:spPr>
          <a:xfrm>
            <a:off x="1759852" y="3411813"/>
            <a:ext cx="3672408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</a:pPr>
            <a:r>
              <a:rPr lang="ru-RU" sz="1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Повышение качества и прозрачности управления муниципальными финансами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Корпоративные финансы | OOA">
            <a:extLst>
              <a:ext uri="{FF2B5EF4-FFF2-40B4-BE49-F238E27FC236}">
                <a16:creationId xmlns:a16="http://schemas.microsoft.com/office/drawing/2014/main" id="{408CAEE0-15E8-4EB6-91E0-D6A8670CE2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221" y="994344"/>
            <a:ext cx="1672816" cy="1113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1" name="Таблица 40">
            <a:extLst>
              <a:ext uri="{FF2B5EF4-FFF2-40B4-BE49-F238E27FC236}">
                <a16:creationId xmlns:a16="http://schemas.microsoft.com/office/drawing/2014/main" id="{AEBB5F35-4901-4D37-BB93-2362512B99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8698547"/>
              </p:ext>
            </p:extLst>
          </p:nvPr>
        </p:nvGraphicFramePr>
        <p:xfrm>
          <a:off x="382086" y="4340818"/>
          <a:ext cx="4371824" cy="1847850"/>
        </p:xfrm>
        <a:graphic>
          <a:graphicData uri="http://schemas.openxmlformats.org/drawingml/2006/table">
            <a:tbl>
              <a:tblPr>
                <a:tableStyleId>{E8B1032C-EA38-4F05-BA0D-38AFFFC7BED3}</a:tableStyleId>
              </a:tblPr>
              <a:tblGrid>
                <a:gridCol w="785447">
                  <a:extLst>
                    <a:ext uri="{9D8B030D-6E8A-4147-A177-3AD203B41FA5}">
                      <a16:colId xmlns:a16="http://schemas.microsoft.com/office/drawing/2014/main" val="1688520559"/>
                    </a:ext>
                  </a:extLst>
                </a:gridCol>
                <a:gridCol w="3586377">
                  <a:extLst>
                    <a:ext uri="{9D8B030D-6E8A-4147-A177-3AD203B41FA5}">
                      <a16:colId xmlns:a16="http://schemas.microsoft.com/office/drawing/2014/main" val="262544312"/>
                    </a:ext>
                  </a:extLst>
                </a:gridCol>
              </a:tblGrid>
              <a:tr h="370523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64,3 млн. рублей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171450" indent="180000" algn="l" rtl="0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200" b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межбюджетные трансферты муниципальным образованиям района на выравнивание бюджетной обеспеченности и обеспечения сбалансированности бюджетов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837628492"/>
                  </a:ext>
                </a:extLst>
              </a:tr>
              <a:tr h="370523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47,3 млн. рублей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171450" indent="180000" algn="l" rtl="0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200" b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реализация полномочий органов местного самоуправления в сфере закупок товаров, работ, услуг для обеспечения муниципальных нужд, сопровождение (организация и ведение учета) и обслуживание органов местного самоуправления и муниципальных районных учреждений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3326593115"/>
                  </a:ext>
                </a:extLst>
              </a:tr>
            </a:tbl>
          </a:graphicData>
        </a:graphic>
      </p:graphicFrame>
      <p:graphicFrame>
        <p:nvGraphicFramePr>
          <p:cNvPr id="22" name="Диаграмма 21">
            <a:extLst>
              <a:ext uri="{FF2B5EF4-FFF2-40B4-BE49-F238E27FC236}">
                <a16:creationId xmlns:a16="http://schemas.microsoft.com/office/drawing/2014/main" id="{AE2E1146-BDDB-4770-A9AE-3B45EA94BD1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25724021"/>
              </p:ext>
            </p:extLst>
          </p:nvPr>
        </p:nvGraphicFramePr>
        <p:xfrm>
          <a:off x="-78605" y="2355866"/>
          <a:ext cx="2077699" cy="13918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799545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Рисунок 38">
            <a:extLst>
              <a:ext uri="{FF2B5EF4-FFF2-40B4-BE49-F238E27FC236}">
                <a16:creationId xmlns:a16="http://schemas.microsoft.com/office/drawing/2014/main" id="{1CE03338-DF56-4FEB-87C5-A70A06111B0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4873" y="3387082"/>
            <a:ext cx="1439748" cy="75435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88DEE9D-9938-4B61-956B-5F08B4E0BD5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8531" y="6473971"/>
            <a:ext cx="4472110" cy="917132"/>
          </a:xfrm>
          <a:prstGeom prst="rect">
            <a:avLst/>
          </a:prstGeom>
        </p:spPr>
      </p:pic>
      <p:sp>
        <p:nvSpPr>
          <p:cNvPr id="23" name="Text Box 59"/>
          <p:cNvSpPr txBox="1">
            <a:spLocks noChangeArrowheads="1"/>
          </p:cNvSpPr>
          <p:nvPr/>
        </p:nvSpPr>
        <p:spPr bwMode="gray">
          <a:xfrm>
            <a:off x="1866279" y="4359147"/>
            <a:ext cx="142827" cy="30540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75975" tIns="37987" rIns="75975" bIns="37987">
            <a:spAutoFit/>
          </a:bodyPr>
          <a:lstStyle/>
          <a:p>
            <a:pPr algn="ctr"/>
            <a:endParaRPr lang="ru-RU" b="1">
              <a:solidFill>
                <a:prstClr val="black"/>
              </a:solidFill>
              <a:latin typeface="+mj-lt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2488" y="170160"/>
            <a:ext cx="5194475" cy="7238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975" tIns="37987" rIns="75975" bIns="37987" rtlCol="0" anchor="ctr"/>
          <a:lstStyle/>
          <a:p>
            <a:pPr algn="ctr">
              <a:lnSpc>
                <a:spcPts val="1565"/>
              </a:lnSpc>
              <a:defRPr/>
            </a:pP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                                     «Обеспечение общественного порядка и противодействие коррупции»</a:t>
            </a: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916521"/>
              </p:ext>
            </p:extLst>
          </p:nvPr>
        </p:nvGraphicFramePr>
        <p:xfrm>
          <a:off x="356937" y="4342905"/>
          <a:ext cx="4783247" cy="27373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7832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6228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1" u="none" dirty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Основные направления расходов</a:t>
                      </a:r>
                    </a:p>
                  </a:txBody>
                  <a:tcPr marL="71056" marR="71056" marT="37807" marB="37807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99741" y="2190663"/>
            <a:ext cx="3357628" cy="767438"/>
          </a:xfrm>
          <a:prstGeom prst="rect">
            <a:avLst/>
          </a:prstGeom>
          <a:noFill/>
        </p:spPr>
        <p:txBody>
          <a:bodyPr wrap="square" lIns="89456" tIns="44728" rIns="89456" bIns="44728" rtlCol="0">
            <a:spAutoFit/>
          </a:bodyPr>
          <a:lstStyle/>
          <a:p>
            <a:r>
              <a:rPr lang="ru-RU" sz="11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ЦЕЛЬ: </a:t>
            </a:r>
          </a:p>
          <a:p>
            <a:r>
              <a:rPr lang="ru-RU" sz="11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Создание условий  по снижению уровня  правонарушений, совершаемых на территории Ачинского района;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552800" y="894007"/>
            <a:ext cx="3809138" cy="604316"/>
          </a:xfrm>
          <a:prstGeom prst="rect">
            <a:avLst/>
          </a:prstGeom>
          <a:noFill/>
        </p:spPr>
        <p:txBody>
          <a:bodyPr wrap="square" lIns="89456" tIns="44728" rIns="89456" bIns="44728" rtlCol="0">
            <a:spAutoFit/>
          </a:bodyPr>
          <a:lstStyle/>
          <a:p>
            <a:pPr>
              <a:lnSpc>
                <a:spcPts val="978"/>
              </a:lnSpc>
            </a:pPr>
            <a:r>
              <a:rPr lang="ru-RU" sz="11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ПОДПРОГРАММЫ: </a:t>
            </a:r>
          </a:p>
          <a:p>
            <a:pPr>
              <a:lnSpc>
                <a:spcPts val="978"/>
              </a:lnSpc>
            </a:pPr>
            <a:endParaRPr lang="ru-RU" sz="800" b="1" dirty="0">
              <a:solidFill>
                <a:srgbClr val="990033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ts val="978"/>
              </a:lnSpc>
            </a:pPr>
            <a:r>
              <a:rPr lang="ru-RU" sz="11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100" b="1" dirty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Мероприятия по профилактике правонарушений на территории Ачинского района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487826" y="1412789"/>
            <a:ext cx="3809137" cy="428884"/>
          </a:xfrm>
          <a:prstGeom prst="rect">
            <a:avLst/>
          </a:prstGeom>
          <a:noFill/>
        </p:spPr>
        <p:txBody>
          <a:bodyPr wrap="square" lIns="89456" tIns="44728" rIns="89456" bIns="44728" rtlCol="0">
            <a:spAutoFit/>
          </a:bodyPr>
          <a:lstStyle/>
          <a:p>
            <a:r>
              <a:rPr lang="ru-RU" sz="11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Профилактика  наркомании, алкоголизма и пьянства в Ачинском районе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646169" y="2219788"/>
            <a:ext cx="1683069" cy="244218"/>
          </a:xfrm>
          <a:prstGeom prst="rect">
            <a:avLst/>
          </a:prstGeom>
          <a:noFill/>
        </p:spPr>
        <p:txBody>
          <a:bodyPr wrap="square" lIns="89456" tIns="44728" rIns="89456" bIns="44728" rtlCol="0">
            <a:spAutoFit/>
          </a:bodyPr>
          <a:lstStyle/>
          <a:p>
            <a:pPr>
              <a:lnSpc>
                <a:spcPts val="1174"/>
              </a:lnSpc>
            </a:pPr>
            <a:r>
              <a:rPr lang="ru-RU" sz="1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РАСХОДЫ, млн руб.: </a:t>
            </a:r>
          </a:p>
        </p:txBody>
      </p:sp>
      <p:sp>
        <p:nvSpPr>
          <p:cNvPr id="2" name="Пятиугольник 1">
            <a:extLst>
              <a:ext uri="{FF2B5EF4-FFF2-40B4-BE49-F238E27FC236}">
                <a16:creationId xmlns:a16="http://schemas.microsoft.com/office/drawing/2014/main" id="{E9F91355-0CBF-480B-92EB-23A13F25F6DE}"/>
              </a:ext>
            </a:extLst>
          </p:cNvPr>
          <p:cNvSpPr/>
          <p:nvPr/>
        </p:nvSpPr>
        <p:spPr>
          <a:xfrm>
            <a:off x="-1655861" y="1081621"/>
            <a:ext cx="960120" cy="914400"/>
          </a:xfrm>
          <a:prstGeom prst="pentagon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E8C7D1F4-72DF-4CCD-9546-CC3B94643AAC}"/>
              </a:ext>
            </a:extLst>
          </p:cNvPr>
          <p:cNvSpPr txBox="1"/>
          <p:nvPr/>
        </p:nvSpPr>
        <p:spPr>
          <a:xfrm>
            <a:off x="770239" y="1768199"/>
            <a:ext cx="4420951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1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Мероприятия по противодействию коррупции в Ачинском районе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B9B8257-D648-4B86-99CF-831E3C2EE6B7}"/>
              </a:ext>
            </a:extLst>
          </p:cNvPr>
          <p:cNvSpPr txBox="1"/>
          <p:nvPr/>
        </p:nvSpPr>
        <p:spPr>
          <a:xfrm>
            <a:off x="108491" y="1987550"/>
            <a:ext cx="4218315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1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деятельности средств массовой информации</a:t>
            </a:r>
            <a:endParaRPr lang="ru-RU" sz="1100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FE9B3023-F481-478C-BDA5-F2D888E70010}"/>
              </a:ext>
            </a:extLst>
          </p:cNvPr>
          <p:cNvSpPr txBox="1"/>
          <p:nvPr/>
        </p:nvSpPr>
        <p:spPr>
          <a:xfrm>
            <a:off x="99741" y="2902441"/>
            <a:ext cx="3183907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1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Создание условий  по снижению распространения  наркомании, алкоголизма и пьянства в Ачинском районе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1B52801A-D744-4933-93C7-6738C7DDD756}"/>
              </a:ext>
            </a:extLst>
          </p:cNvPr>
          <p:cNvSpPr txBox="1"/>
          <p:nvPr/>
        </p:nvSpPr>
        <p:spPr>
          <a:xfrm>
            <a:off x="93412" y="3425582"/>
            <a:ext cx="3370285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1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условий  по противодействию коррупции на территории Ачинского района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7820A9A1-4954-46F7-8E81-432D0A0A1A33}"/>
              </a:ext>
            </a:extLst>
          </p:cNvPr>
          <p:cNvSpPr txBox="1"/>
          <p:nvPr/>
        </p:nvSpPr>
        <p:spPr>
          <a:xfrm>
            <a:off x="74617" y="3823456"/>
            <a:ext cx="4395027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1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Повышение эффективности взаимодействия органов местного самоуправления Ачинского района со  средствами  массовой информации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3B7E8D57-35D2-4F63-A543-51F04F0972F3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0433" y="904669"/>
            <a:ext cx="1316764" cy="988011"/>
          </a:xfrm>
          <a:prstGeom prst="rect">
            <a:avLst/>
          </a:prstGeom>
        </p:spPr>
      </p:pic>
      <p:graphicFrame>
        <p:nvGraphicFramePr>
          <p:cNvPr id="42" name="Диаграмма 41">
            <a:extLst>
              <a:ext uri="{FF2B5EF4-FFF2-40B4-BE49-F238E27FC236}">
                <a16:creationId xmlns:a16="http://schemas.microsoft.com/office/drawing/2014/main" id="{3DF3C1A5-6D11-40AF-9987-08B6BF36C8D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58573114"/>
              </p:ext>
            </p:extLst>
          </p:nvPr>
        </p:nvGraphicFramePr>
        <p:xfrm>
          <a:off x="3366957" y="2196022"/>
          <a:ext cx="1985978" cy="11356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41" name="Таблица 40">
            <a:extLst>
              <a:ext uri="{FF2B5EF4-FFF2-40B4-BE49-F238E27FC236}">
                <a16:creationId xmlns:a16="http://schemas.microsoft.com/office/drawing/2014/main" id="{3892400E-3057-4EBC-BB72-CA5208854CF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1137473"/>
              </p:ext>
            </p:extLst>
          </p:nvPr>
        </p:nvGraphicFramePr>
        <p:xfrm>
          <a:off x="383969" y="4782852"/>
          <a:ext cx="4807221" cy="1501140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907023">
                  <a:extLst>
                    <a:ext uri="{9D8B030D-6E8A-4147-A177-3AD203B41FA5}">
                      <a16:colId xmlns:a16="http://schemas.microsoft.com/office/drawing/2014/main" val="3829478342"/>
                    </a:ext>
                  </a:extLst>
                </a:gridCol>
                <a:gridCol w="3900198">
                  <a:extLst>
                    <a:ext uri="{9D8B030D-6E8A-4147-A177-3AD203B41FA5}">
                      <a16:colId xmlns:a16="http://schemas.microsoft.com/office/drawing/2014/main" val="3617634679"/>
                    </a:ext>
                  </a:extLst>
                </a:gridCol>
              </a:tblGrid>
              <a:tr h="339639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 млн рублей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171450" indent="180000" algn="l" rtl="0" fontAlgn="ctr">
                        <a:buFont typeface="Wingdings" panose="05000000000000000000" pitchFamily="2" charset="2"/>
                        <a:buChar char="ü"/>
                      </a:pPr>
                      <a:r>
                        <a:rPr lang="ru-RU" sz="12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профилактика правонарушений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910401624"/>
                  </a:ext>
                </a:extLst>
              </a:tr>
              <a:tr h="17413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 млн рублей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171450" marR="0" lvl="0" indent="180000" algn="l" defTabSz="759748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ru-RU" sz="12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профилактика наркомании и пьянства</a:t>
                      </a:r>
                    </a:p>
                    <a:p>
                      <a:pPr marL="171450" indent="180000" algn="l" rtl="0" fontAlgn="ctr">
                        <a:buFont typeface="Wingdings" panose="05000000000000000000" pitchFamily="2" charset="2"/>
                        <a:buChar char="ü"/>
                      </a:pP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926430141"/>
                  </a:ext>
                </a:extLst>
              </a:tr>
              <a:tr h="339639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 млн рублей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171450" marR="0" lvl="0" indent="180000" algn="l" defTabSz="759748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ru-RU" sz="12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антикоррупционные мероприятия</a:t>
                      </a:r>
                    </a:p>
                    <a:p>
                      <a:pPr marL="171450" indent="180000" algn="l" rtl="0" fontAlgn="ctr">
                        <a:buFont typeface="Wingdings" panose="05000000000000000000" pitchFamily="2" charset="2"/>
                        <a:buChar char="ü"/>
                      </a:pP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910132318"/>
                  </a:ext>
                </a:extLst>
              </a:tr>
              <a:tr h="301193">
                <a:tc>
                  <a:txBody>
                    <a:bodyPr/>
                    <a:lstStyle/>
                    <a:p>
                      <a:pPr marL="0" marR="0" lvl="0" indent="0" algn="ctr" defTabSz="759748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 млн рублей</a:t>
                      </a:r>
                      <a:endParaRPr lang="ru-RU" sz="12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171450" marR="0" lvl="0" indent="180000" algn="l" defTabSz="759748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ru-RU" sz="12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организация деятельности СМИ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7167019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99545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0E9EE01-DA2A-40B0-BA2E-D3F0F939D4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927"/>
            <a:ext cx="5329238" cy="376793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C9D223DC-1015-419C-877D-5CEF3A9D6A1C}"/>
              </a:ext>
            </a:extLst>
          </p:cNvPr>
          <p:cNvSpPr/>
          <p:nvPr/>
        </p:nvSpPr>
        <p:spPr>
          <a:xfrm>
            <a:off x="217323" y="5148783"/>
            <a:ext cx="4894592" cy="22833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975" tIns="37987" rIns="75975" bIns="37987" rtlCol="0" anchor="ctr"/>
          <a:lstStyle/>
          <a:p>
            <a:pPr marL="433479" indent="360000">
              <a:spcAft>
                <a:spcPts val="997"/>
              </a:spcAft>
              <a:buFont typeface="Wingdings" panose="05000000000000000000" pitchFamily="2" charset="2"/>
              <a:buChar char="ü"/>
            </a:pPr>
            <a:r>
              <a:rPr lang="ru-RU" sz="1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содержание Ачинского районного Совета депутатов</a:t>
            </a:r>
          </a:p>
          <a:p>
            <a:pPr marL="433479" indent="360000">
              <a:spcAft>
                <a:spcPts val="997"/>
              </a:spcAft>
              <a:buFont typeface="Wingdings" panose="05000000000000000000" pitchFamily="2" charset="2"/>
              <a:buChar char="ü"/>
            </a:pPr>
            <a:r>
              <a:rPr lang="ru-RU" sz="1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содержание администрации Ачинского района</a:t>
            </a:r>
          </a:p>
          <a:p>
            <a:pPr marL="433479" indent="360000">
              <a:spcAft>
                <a:spcPts val="997"/>
              </a:spcAft>
              <a:buFont typeface="Wingdings" panose="05000000000000000000" pitchFamily="2" charset="2"/>
              <a:buChar char="ü"/>
            </a:pPr>
            <a:r>
              <a:rPr lang="ru-RU" sz="1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резервный фонд администрации Ачинского района</a:t>
            </a:r>
          </a:p>
          <a:p>
            <a:pPr marL="433479" indent="360000">
              <a:spcAft>
                <a:spcPts val="997"/>
              </a:spcAft>
              <a:buFont typeface="Wingdings" panose="05000000000000000000" pitchFamily="2" charset="2"/>
              <a:buChar char="ü"/>
            </a:pPr>
            <a:r>
              <a:rPr lang="ru-RU" sz="1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содержание финансового управления администрации Ачинского района</a:t>
            </a:r>
          </a:p>
          <a:p>
            <a:pPr marL="433479" indent="360000">
              <a:spcAft>
                <a:spcPts val="997"/>
              </a:spcAft>
              <a:buFont typeface="Wingdings" panose="05000000000000000000" pitchFamily="2" charset="2"/>
              <a:buChar char="ü"/>
            </a:pPr>
            <a:r>
              <a:rPr lang="ru-RU" sz="1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содержание аппарата управления образования администрации Ачинского района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D5FA16F-9618-4F76-B397-809C9F750C5B}"/>
              </a:ext>
            </a:extLst>
          </p:cNvPr>
          <p:cNvSpPr txBox="1"/>
          <p:nvPr/>
        </p:nvSpPr>
        <p:spPr>
          <a:xfrm>
            <a:off x="329489" y="81803"/>
            <a:ext cx="475588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Непрограммные расходы бюджета </a:t>
            </a:r>
          </a:p>
          <a:p>
            <a:pPr algn="ctr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Ачинского района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663051A-7CC5-4C4B-8AC9-6F646919ADF8}"/>
              </a:ext>
            </a:extLst>
          </p:cNvPr>
          <p:cNvSpPr txBox="1"/>
          <p:nvPr/>
        </p:nvSpPr>
        <p:spPr>
          <a:xfrm>
            <a:off x="1944539" y="4270586"/>
            <a:ext cx="1683069" cy="244218"/>
          </a:xfrm>
          <a:prstGeom prst="rect">
            <a:avLst/>
          </a:prstGeom>
          <a:noFill/>
        </p:spPr>
        <p:txBody>
          <a:bodyPr wrap="square" lIns="89456" tIns="44728" rIns="89456" bIns="44728" rtlCol="0">
            <a:spAutoFit/>
          </a:bodyPr>
          <a:lstStyle/>
          <a:p>
            <a:pPr>
              <a:lnSpc>
                <a:spcPts val="1174"/>
              </a:lnSpc>
            </a:pPr>
            <a:r>
              <a:rPr lang="ru-RU" sz="1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РАСХОДЫ, млн руб.: </a:t>
            </a:r>
          </a:p>
        </p:txBody>
      </p:sp>
      <p:graphicFrame>
        <p:nvGraphicFramePr>
          <p:cNvPr id="12" name="Диаграмма 11">
            <a:extLst>
              <a:ext uri="{FF2B5EF4-FFF2-40B4-BE49-F238E27FC236}">
                <a16:creationId xmlns:a16="http://schemas.microsoft.com/office/drawing/2014/main" id="{0C48F726-2B00-4EA2-883F-2AB99D58365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37589515"/>
              </p:ext>
            </p:extLst>
          </p:nvPr>
        </p:nvGraphicFramePr>
        <p:xfrm>
          <a:off x="181170" y="4392695"/>
          <a:ext cx="4894591" cy="7844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18249201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Бюджет РФ пересмотрели в пользу СМИ">
            <a:extLst>
              <a:ext uri="{FF2B5EF4-FFF2-40B4-BE49-F238E27FC236}">
                <a16:creationId xmlns:a16="http://schemas.microsoft.com/office/drawing/2014/main" id="{35729C50-50DB-41D8-AAD8-9B40235483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16662"/>
            <a:ext cx="5329238" cy="3552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162779" y="1044327"/>
            <a:ext cx="950112" cy="315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975" tIns="37987" rIns="75975" bIns="37987" rtlCol="0" anchor="ctr"/>
          <a:lstStyle/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млн рублей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936749" y="224613"/>
            <a:ext cx="3600400" cy="630714"/>
          </a:xfrm>
          <a:prstGeom prst="rect">
            <a:avLst/>
          </a:prstGeom>
        </p:spPr>
        <p:txBody>
          <a:bodyPr wrap="square" lIns="75975" tIns="37987" rIns="75975" bIns="37987">
            <a:spAutoFit/>
          </a:bodyPr>
          <a:lstStyle/>
          <a:p>
            <a:pPr algn="ctr">
              <a:defRPr/>
            </a:pP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Муниципальный долг Ачинского района</a:t>
            </a:r>
          </a:p>
        </p:txBody>
      </p:sp>
      <p:graphicFrame>
        <p:nvGraphicFramePr>
          <p:cNvPr id="12" name="Диаграмма 11">
            <a:extLst>
              <a:ext uri="{FF2B5EF4-FFF2-40B4-BE49-F238E27FC236}">
                <a16:creationId xmlns:a16="http://schemas.microsoft.com/office/drawing/2014/main" id="{95F24E54-0998-4646-BA39-CE1B7F1B652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11099004"/>
              </p:ext>
            </p:extLst>
          </p:nvPr>
        </p:nvGraphicFramePr>
        <p:xfrm>
          <a:off x="144661" y="1548383"/>
          <a:ext cx="5184577" cy="26964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628741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Прямоугольник 33"/>
          <p:cNvSpPr/>
          <p:nvPr/>
        </p:nvSpPr>
        <p:spPr>
          <a:xfrm>
            <a:off x="134763" y="239234"/>
            <a:ext cx="5059712" cy="6610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448" tIns="44724" rIns="89448" bIns="44724" rtlCol="0" anchor="ctr"/>
          <a:lstStyle/>
          <a:p>
            <a:pPr algn="ctr"/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цели и задачи                            бюджетной и налоговой политики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9351D1E-EE53-4DC9-A573-643640FBDE64}"/>
              </a:ext>
            </a:extLst>
          </p:cNvPr>
          <p:cNvSpPr txBox="1"/>
          <p:nvPr/>
        </p:nvSpPr>
        <p:spPr>
          <a:xfrm>
            <a:off x="253147" y="1116335"/>
            <a:ext cx="4822943" cy="41840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fontAlgn="base">
              <a:lnSpc>
                <a:spcPct val="107000"/>
              </a:lnSpc>
              <a:spcAft>
                <a:spcPts val="800"/>
              </a:spcAft>
            </a:pPr>
            <a:r>
              <a:rPr lang="ru-RU" sz="1200" b="1" kern="1200" dirty="0">
                <a:solidFill>
                  <a:srgbClr val="1C6A4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endParaRPr lang="ru-RU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 fontAlgn="base">
              <a:lnSpc>
                <a:spcPct val="107000"/>
              </a:lnSpc>
              <a:spcAft>
                <a:spcPts val="800"/>
              </a:spcAft>
            </a:pPr>
            <a:r>
              <a:rPr lang="ru-RU" sz="1200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Обеспечение сбалансированности, устойчивости бюджета района и исполнение принятых обязательств</a:t>
            </a:r>
            <a:endParaRPr lang="ru-RU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fontAlgn="base">
              <a:lnSpc>
                <a:spcPct val="107000"/>
              </a:lnSpc>
              <a:spcAft>
                <a:spcPts val="800"/>
              </a:spcAft>
            </a:pPr>
            <a:r>
              <a:rPr lang="ru-RU" sz="1200" b="1" kern="1200" dirty="0">
                <a:solidFill>
                  <a:srgbClr val="1C6A4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Задачи: </a:t>
            </a:r>
            <a:endParaRPr lang="ru-RU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indent="360000" algn="just" fontAlgn="base">
              <a:buFont typeface="Wingdings" panose="05000000000000000000" pitchFamily="2" charset="2"/>
              <a:buChar char="ü"/>
            </a:pPr>
            <a:r>
              <a:rPr lang="ru-RU" sz="1200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Реализация Указов Президента Российской Федерации от 7 мая 2018 года № 204 «О национальных целях и стратегических задачах развития Российской Федерации на период до 2024 года», от 21 июля 2020 года № 474 «О национальных целях развития Российской Федерации на период до 2030 года»</a:t>
            </a:r>
          </a:p>
          <a:p>
            <a:pPr indent="450215" algn="just" fontAlgn="base">
              <a:lnSpc>
                <a:spcPct val="107000"/>
              </a:lnSpc>
            </a:pPr>
            <a:endParaRPr lang="ru-RU" sz="1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indent="360000" algn="just" fontAlgn="base">
              <a:buFont typeface="Wingdings" panose="05000000000000000000" pitchFamily="2" charset="2"/>
              <a:buChar char="ü"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эффективности бюджетных расходов, вовлечение граждан в бюджетный процесс</a:t>
            </a:r>
            <a:endParaRPr lang="ru-RU" sz="1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 fontAlgn="base">
              <a:lnSpc>
                <a:spcPct val="107000"/>
              </a:lnSpc>
            </a:pPr>
            <a:endParaRPr lang="ru-RU" sz="1200" kern="12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indent="360000" algn="just" fontAlgn="base">
              <a:buFont typeface="Wingdings" panose="05000000000000000000" pitchFamily="2" charset="2"/>
              <a:buChar char="ü"/>
            </a:pPr>
            <a:r>
              <a:rPr lang="ru-RU" sz="1200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Реализация федеральных и краевых направлений бюджетной политики</a:t>
            </a:r>
          </a:p>
          <a:p>
            <a:pPr indent="450215" algn="just" fontAlgn="base">
              <a:lnSpc>
                <a:spcPct val="107000"/>
              </a:lnSpc>
            </a:pPr>
            <a:endParaRPr lang="ru-RU" sz="1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indent="360000" algn="just" fontAlgn="base">
              <a:buFont typeface="Wingdings" panose="05000000000000000000" pitchFamily="2" charset="2"/>
              <a:buChar char="ü"/>
            </a:pPr>
            <a:r>
              <a:rPr lang="ru-RU" sz="1200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Наращивание налогового потенциала</a:t>
            </a:r>
          </a:p>
          <a:p>
            <a:pPr indent="450215" algn="just" fontAlgn="base"/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indent="360000" algn="just" fontAlgn="base">
              <a:buFont typeface="Wingdings" panose="05000000000000000000" pitchFamily="2" charset="2"/>
              <a:buChar char="ü"/>
            </a:pPr>
            <a:r>
              <a:rPr lang="ru-RU" sz="1200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Обеспечение необходимого уровня доходов бюджета района</a:t>
            </a:r>
          </a:p>
          <a:p>
            <a:pPr indent="450215" algn="just" fontAlgn="base"/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 descr="На Смоленщине очень неэффективная налоговая политика">
            <a:extLst>
              <a:ext uri="{FF2B5EF4-FFF2-40B4-BE49-F238E27FC236}">
                <a16:creationId xmlns:a16="http://schemas.microsoft.com/office/drawing/2014/main" id="{D09B7D7E-9665-466C-8583-81DB5957D8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8732" y="5721570"/>
            <a:ext cx="2764752" cy="15877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30" name="Picture 6" descr="Бюджетная политика субъектов Российской Федерации - Издательский Дом ДЕЛО">
            <a:extLst>
              <a:ext uri="{FF2B5EF4-FFF2-40B4-BE49-F238E27FC236}">
                <a16:creationId xmlns:a16="http://schemas.microsoft.com/office/drawing/2014/main" id="{2912360B-DA5D-45EA-BE22-3AD8A34D9E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379" y="5714525"/>
            <a:ext cx="1440160" cy="15877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580564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Прямоугольник 33"/>
          <p:cNvSpPr/>
          <p:nvPr/>
        </p:nvSpPr>
        <p:spPr>
          <a:xfrm>
            <a:off x="0" y="230584"/>
            <a:ext cx="5329238" cy="669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448" tIns="44724" rIns="89448" bIns="44724" rtlCol="0" anchor="ctr"/>
          <a:lstStyle/>
          <a:p>
            <a:pPr algn="ctr"/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параметры бюджета </a:t>
            </a:r>
          </a:p>
          <a:p>
            <a:pPr algn="ctr"/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Ачинского района</a:t>
            </a:r>
          </a:p>
        </p:txBody>
      </p:sp>
      <p:sp>
        <p:nvSpPr>
          <p:cNvPr id="23" name="Text Box 59"/>
          <p:cNvSpPr txBox="1">
            <a:spLocks noChangeArrowheads="1"/>
          </p:cNvSpPr>
          <p:nvPr/>
        </p:nvSpPr>
        <p:spPr bwMode="gray">
          <a:xfrm>
            <a:off x="1866279" y="4359146"/>
            <a:ext cx="142827" cy="32115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89448" tIns="44724" rIns="89448" bIns="44724">
            <a:spAutoFit/>
          </a:bodyPr>
          <a:lstStyle/>
          <a:p>
            <a:pPr algn="ctr"/>
            <a:endParaRPr lang="ru-RU" b="1">
              <a:solidFill>
                <a:prstClr val="black"/>
              </a:solidFill>
            </a:endParaRPr>
          </a:p>
        </p:txBody>
      </p:sp>
      <p:graphicFrame>
        <p:nvGraphicFramePr>
          <p:cNvPr id="12" name="Диаграмма 11">
            <a:extLst>
              <a:ext uri="{FF2B5EF4-FFF2-40B4-BE49-F238E27FC236}">
                <a16:creationId xmlns:a16="http://schemas.microsoft.com/office/drawing/2014/main" id="{BBD0ECC1-DC74-45B1-B3C4-77A4D4657D1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37695555"/>
              </p:ext>
            </p:extLst>
          </p:nvPr>
        </p:nvGraphicFramePr>
        <p:xfrm>
          <a:off x="0" y="1116335"/>
          <a:ext cx="5329238" cy="52565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A356799A-BE31-4005-88EB-17F771568C60}"/>
              </a:ext>
            </a:extLst>
          </p:cNvPr>
          <p:cNvSpPr txBox="1"/>
          <p:nvPr/>
        </p:nvSpPr>
        <p:spPr>
          <a:xfrm>
            <a:off x="4082099" y="854435"/>
            <a:ext cx="12241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рублей</a:t>
            </a:r>
          </a:p>
        </p:txBody>
      </p:sp>
    </p:spTree>
    <p:extLst>
      <p:ext uri="{BB962C8B-B14F-4D97-AF65-F5344CB8AC3E}">
        <p14:creationId xmlns:p14="http://schemas.microsoft.com/office/powerpoint/2010/main" val="379954509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252239"/>
            <a:ext cx="5329238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975" tIns="37987" rIns="75975" bIns="37987" rtlCol="0" anchor="ctr"/>
          <a:lstStyle/>
          <a:p>
            <a:pPr algn="ctr"/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Характеристика доходной части бюджета </a:t>
            </a:r>
          </a:p>
          <a:p>
            <a:pPr algn="ctr"/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Ачинского района</a:t>
            </a:r>
          </a:p>
        </p:txBody>
      </p:sp>
      <p:graphicFrame>
        <p:nvGraphicFramePr>
          <p:cNvPr id="22" name="Диаграмма 21">
            <a:extLst>
              <a:ext uri="{FF2B5EF4-FFF2-40B4-BE49-F238E27FC236}">
                <a16:creationId xmlns:a16="http://schemas.microsoft.com/office/drawing/2014/main" id="{309FA02D-AABE-4EDA-A97A-8806D0A5CDE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27508648"/>
              </p:ext>
            </p:extLst>
          </p:nvPr>
        </p:nvGraphicFramePr>
        <p:xfrm>
          <a:off x="72331" y="1260352"/>
          <a:ext cx="5256907" cy="32403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1DC06D60-F18D-449F-A132-7823C4D38AD3}"/>
              </a:ext>
            </a:extLst>
          </p:cNvPr>
          <p:cNvSpPr txBox="1"/>
          <p:nvPr/>
        </p:nvSpPr>
        <p:spPr>
          <a:xfrm>
            <a:off x="4032771" y="1134315"/>
            <a:ext cx="12241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рублей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16248AF-03E2-4C42-AA7B-A41A80B8BE5C}"/>
              </a:ext>
            </a:extLst>
          </p:cNvPr>
          <p:cNvSpPr txBox="1"/>
          <p:nvPr/>
        </p:nvSpPr>
        <p:spPr>
          <a:xfrm>
            <a:off x="792411" y="4525973"/>
            <a:ext cx="424847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b="1" dirty="0">
                <a:solidFill>
                  <a:srgbClr val="058D0F"/>
                </a:solidFill>
                <a:latin typeface="Times New Roman" pitchFamily="18" charset="0"/>
                <a:cs typeface="Times New Roman" pitchFamily="18" charset="0"/>
              </a:rPr>
              <a:t>62,9 </a:t>
            </a:r>
            <a:r>
              <a:rPr lang="ru-RU" sz="1400" b="1" dirty="0">
                <a:solidFill>
                  <a:srgbClr val="058D0F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r>
              <a:rPr lang="ru-RU" sz="1600" b="1" baseline="30000" dirty="0">
                <a:solidFill>
                  <a:srgbClr val="058D0F"/>
                </a:solidFill>
                <a:latin typeface="Times New Roman" pitchFamily="18" charset="0"/>
                <a:cs typeface="Times New Roman" pitchFamily="18" charset="0"/>
              </a:rPr>
              <a:t>*</a:t>
            </a:r>
            <a:r>
              <a:rPr lang="ru-RU" b="1" dirty="0">
                <a:solidFill>
                  <a:srgbClr val="058D0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доходов поступают от 9 крупнейших налогоплательщиков района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1870DD4-F1CE-4246-AFD7-82BC3799A280}"/>
              </a:ext>
            </a:extLst>
          </p:cNvPr>
          <p:cNvSpPr txBox="1"/>
          <p:nvPr/>
        </p:nvSpPr>
        <p:spPr>
          <a:xfrm>
            <a:off x="720403" y="5171970"/>
            <a:ext cx="432048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ОАО «РУСАЛ Ачинск»</a:t>
            </a:r>
          </a:p>
          <a:p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Филиал «Красноярская железная дорога» ОАО «РЖД»</a:t>
            </a:r>
          </a:p>
          <a:p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ОАО «Трансибнефть»</a:t>
            </a:r>
          </a:p>
          <a:p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ФКУ «УФО МО РФ» по Красноярскому краю, Республике Тыва и Республике Хакасия</a:t>
            </a:r>
          </a:p>
          <a:p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ООО «ТРЭНЭКС»</a:t>
            </a:r>
          </a:p>
          <a:p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ФГБУ «ЦЖКУ» МО РФ</a:t>
            </a:r>
          </a:p>
          <a:p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Ачинский колледж транспорта и сельского хозяйства</a:t>
            </a:r>
          </a:p>
          <a:p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ФКУ «ЕРЦ МО РФ»</a:t>
            </a:r>
          </a:p>
          <a:p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9. КГБУ СО «Ачинский дом-интернат»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14" descr="Многоразовые подгузники сэкономят бюджет или как сэкономить на отпуск">
            <a:extLst>
              <a:ext uri="{FF2B5EF4-FFF2-40B4-BE49-F238E27FC236}">
                <a16:creationId xmlns:a16="http://schemas.microsoft.com/office/drawing/2014/main" id="{1A25400B-A6A5-437C-A558-0D027C6AC1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8193" y="6249707"/>
            <a:ext cx="1821683" cy="1311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1E00A0-ECC5-429E-B2E5-F46989CA9F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37" y="111145"/>
            <a:ext cx="3622292" cy="741525"/>
          </a:xfrm>
        </p:spPr>
        <p:txBody>
          <a:bodyPr>
            <a:normAutofit/>
          </a:bodyPr>
          <a:lstStyle/>
          <a:p>
            <a:pPr algn="ctr"/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доходной части бюджета Ачинского района</a:t>
            </a:r>
          </a:p>
        </p:txBody>
      </p:sp>
      <p:pic>
        <p:nvPicPr>
          <p:cNvPr id="1026" name="Picture 2" descr="Монета PNG фото">
            <a:extLst>
              <a:ext uri="{FF2B5EF4-FFF2-40B4-BE49-F238E27FC236}">
                <a16:creationId xmlns:a16="http://schemas.microsoft.com/office/drawing/2014/main" id="{0ED8AB72-2F6F-4CD5-9B42-3E948BAAC7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876" y="1125"/>
            <a:ext cx="1033259" cy="1033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BADF9E3-AF16-4449-9411-B131EB206E4D}"/>
              </a:ext>
            </a:extLst>
          </p:cNvPr>
          <p:cNvSpPr txBox="1"/>
          <p:nvPr/>
        </p:nvSpPr>
        <p:spPr>
          <a:xfrm>
            <a:off x="4309035" y="873403"/>
            <a:ext cx="81148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382948F-6DD4-4DDE-BC75-58D15485AC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5638" y="1155747"/>
            <a:ext cx="5038725" cy="5532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00665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82342" y="252239"/>
            <a:ext cx="5164554" cy="63008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975" tIns="37987" rIns="75975" bIns="37987" rtlCol="0" anchor="ctr"/>
          <a:lstStyle/>
          <a:p>
            <a:pPr algn="ctr"/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подходы формирования               расходов районного бюджета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07469" y="1252477"/>
            <a:ext cx="4714300" cy="3321984"/>
          </a:xfrm>
          <a:prstGeom prst="rect">
            <a:avLst/>
          </a:prstGeom>
          <a:noFill/>
        </p:spPr>
        <p:txBody>
          <a:bodyPr wrap="square" lIns="89456" tIns="44728" rIns="89456" bIns="44728" rtlCol="0">
            <a:spAutoFit/>
          </a:bodyPr>
          <a:lstStyle/>
          <a:p>
            <a:pPr marL="285750" indent="360000" algn="just">
              <a:buFont typeface="Wingdings" panose="05000000000000000000" pitchFamily="2" charset="2"/>
              <a:buChar char="ü"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Увеличение расходов на исполнение публичных нормативных обязательств и законов о наделении государственными полномочиями в 2021 году на 3,6%; </a:t>
            </a:r>
          </a:p>
          <a:p>
            <a:pPr algn="just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marL="285750" indent="360000" algn="just">
              <a:buFont typeface="Wingdings" panose="05000000000000000000" pitchFamily="2" charset="2"/>
              <a:buChar char="ü"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Обеспечение повышения уровня заработной платы муниципальных учреждений не ниже размера минимальной заработной платы, установленного с 01 января 2021 года</a:t>
            </a:r>
          </a:p>
          <a:p>
            <a:pPr algn="just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marL="285750" indent="360000" algn="just">
              <a:buFont typeface="Wingdings" panose="05000000000000000000" pitchFamily="2" charset="2"/>
              <a:buChar char="ü"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Индексация расходов на приобретение продуктов для организации питания в муниципальных учреждениях на 3,6 процента с 1 января 2021 года</a:t>
            </a:r>
          </a:p>
          <a:p>
            <a:pPr algn="just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marL="285750" indent="360000" algn="just">
              <a:buFont typeface="Wingdings" panose="05000000000000000000" pitchFamily="2" charset="2"/>
              <a:buChar char="ü"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Сохранение прочих расходов на уровне 2020 года</a:t>
            </a:r>
          </a:p>
          <a:p>
            <a:pPr>
              <a:buFontTx/>
              <a:buChar char="-"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 descr="Методы составления бюджетов | | iteam">
            <a:extLst>
              <a:ext uri="{FF2B5EF4-FFF2-40B4-BE49-F238E27FC236}">
                <a16:creationId xmlns:a16="http://schemas.microsoft.com/office/drawing/2014/main" id="{F187F847-1CE4-403F-80C9-1E0766059A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158" y="4557658"/>
            <a:ext cx="4526611" cy="27351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0564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38370939"/>
              </p:ext>
            </p:extLst>
          </p:nvPr>
        </p:nvGraphicFramePr>
        <p:xfrm>
          <a:off x="329367" y="832720"/>
          <a:ext cx="4735371" cy="44829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0" y="252239"/>
            <a:ext cx="5329238" cy="63008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975" tIns="37987" rIns="75975" bIns="37987" rtlCol="0" anchor="ctr"/>
          <a:lstStyle/>
          <a:p>
            <a:pPr algn="ctr"/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расходной части                                бюджета Ачинского района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959016" y="1024400"/>
            <a:ext cx="1040855" cy="274987"/>
          </a:xfrm>
          <a:prstGeom prst="rect">
            <a:avLst/>
          </a:prstGeom>
          <a:noFill/>
        </p:spPr>
        <p:txBody>
          <a:bodyPr wrap="square" lIns="89448" tIns="44724" rIns="89448" bIns="44724" rtlCol="0">
            <a:spAutoFit/>
          </a:bodyPr>
          <a:lstStyle/>
          <a:p>
            <a:pPr algn="ct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млн рублей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63C000F-FC66-47D0-8B80-1FEC50CC6CA8}"/>
              </a:ext>
            </a:extLst>
          </p:cNvPr>
          <p:cNvSpPr txBox="1"/>
          <p:nvPr/>
        </p:nvSpPr>
        <p:spPr>
          <a:xfrm>
            <a:off x="578134" y="5391203"/>
            <a:ext cx="1800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05A80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96,2 %</a:t>
            </a:r>
            <a:r>
              <a:rPr lang="ru-RU" sz="4000" dirty="0"/>
              <a:t> 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доля программных 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расходов бюджета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2807CE4-D32B-469B-92FE-BBBAE68290C8}"/>
              </a:ext>
            </a:extLst>
          </p:cNvPr>
          <p:cNvSpPr txBox="1"/>
          <p:nvPr/>
        </p:nvSpPr>
        <p:spPr>
          <a:xfrm>
            <a:off x="2595625" y="5195591"/>
            <a:ext cx="4320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>
                <a:solidFill>
                  <a:srgbClr val="05A80F"/>
                </a:solidFill>
              </a:rPr>
              <a:t>=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37E9003-B5B7-4A2C-BA04-5115CEA62A37}"/>
              </a:ext>
            </a:extLst>
          </p:cNvPr>
          <p:cNvSpPr txBox="1"/>
          <p:nvPr/>
        </p:nvSpPr>
        <p:spPr>
          <a:xfrm>
            <a:off x="3244964" y="5315669"/>
            <a:ext cx="158417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05A80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муниципальных программ</a:t>
            </a:r>
          </a:p>
        </p:txBody>
      </p:sp>
    </p:spTree>
    <p:extLst>
      <p:ext uri="{BB962C8B-B14F-4D97-AF65-F5344CB8AC3E}">
        <p14:creationId xmlns:p14="http://schemas.microsoft.com/office/powerpoint/2010/main" val="3319920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252239"/>
            <a:ext cx="5329238" cy="63008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975" tIns="37987" rIns="75975" bIns="37987" rtlCol="0" anchor="ctr"/>
          <a:lstStyle/>
          <a:p>
            <a:pPr algn="ctr"/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Перечень муниципальных программ </a:t>
            </a:r>
          </a:p>
          <a:p>
            <a:pPr algn="ctr"/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Ачинского района на 2021 год</a:t>
            </a:r>
          </a:p>
        </p:txBody>
      </p:sp>
      <p:graphicFrame>
        <p:nvGraphicFramePr>
          <p:cNvPr id="31" name="Диаграмма 30">
            <a:extLst>
              <a:ext uri="{FF2B5EF4-FFF2-40B4-BE49-F238E27FC236}">
                <a16:creationId xmlns:a16="http://schemas.microsoft.com/office/drawing/2014/main" id="{9B76B37C-1683-4E4C-AB75-C0FC021E15F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01173830"/>
              </p:ext>
            </p:extLst>
          </p:nvPr>
        </p:nvGraphicFramePr>
        <p:xfrm>
          <a:off x="29736" y="972318"/>
          <a:ext cx="5329238" cy="52263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0474BA83-3E4F-4690-BD49-8F98CDB6174A}"/>
              </a:ext>
            </a:extLst>
          </p:cNvPr>
          <p:cNvSpPr txBox="1"/>
          <p:nvPr/>
        </p:nvSpPr>
        <p:spPr>
          <a:xfrm>
            <a:off x="4536827" y="788821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руб.</a:t>
            </a:r>
          </a:p>
        </p:txBody>
      </p:sp>
      <p:pic>
        <p:nvPicPr>
          <p:cNvPr id="5" name="Picture 2" descr="Муниципальные программы — Официальный сайт Администрация Захаровского  сельского поселения">
            <a:extLst>
              <a:ext uri="{FF2B5EF4-FFF2-40B4-BE49-F238E27FC236}">
                <a16:creationId xmlns:a16="http://schemas.microsoft.com/office/drawing/2014/main" id="{1809478A-2C7B-4F3A-831A-8F0770979C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65" y="6220711"/>
            <a:ext cx="1526578" cy="1015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740A93D-53FF-4D79-BB4B-8EA35873D0AB}"/>
              </a:ext>
            </a:extLst>
          </p:cNvPr>
          <p:cNvSpPr txBox="1"/>
          <p:nvPr/>
        </p:nvSpPr>
        <p:spPr>
          <a:xfrm>
            <a:off x="1596343" y="6319666"/>
            <a:ext cx="3305145" cy="9387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текстом любой из муниципальных программ вы можете ознакомиться на сайте администрации Ачинского района: </a:t>
            </a:r>
            <a:r>
              <a:rPr lang="en-US" sz="1100" i="1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https://fin.ach-rajon.ru/programmy/municipalnye-programmy-deistvuyuschie-v-2021-godu</a:t>
            </a:r>
            <a:endParaRPr lang="ru-RU" sz="11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30206</TotalTime>
  <Words>2324</Words>
  <Application>Microsoft Office PowerPoint</Application>
  <PresentationFormat>Произвольный</PresentationFormat>
  <Paragraphs>459</Paragraphs>
  <Slides>26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2" baseType="lpstr">
      <vt:lpstr>Arial</vt:lpstr>
      <vt:lpstr>Calibri</vt:lpstr>
      <vt:lpstr>Calibri Light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Структура доходной части бюджета Ачинского района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Финансовое упраление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Ирина</dc:creator>
  <cp:lastModifiedBy>SMA</cp:lastModifiedBy>
  <cp:revision>3807</cp:revision>
  <cp:lastPrinted>2021-04-14T06:32:00Z</cp:lastPrinted>
  <dcterms:created xsi:type="dcterms:W3CDTF">2015-04-07T00:24:27Z</dcterms:created>
  <dcterms:modified xsi:type="dcterms:W3CDTF">2021-05-25T06:30:11Z</dcterms:modified>
</cp:coreProperties>
</file>