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5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6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5134" r:id="rId1"/>
  </p:sldMasterIdLst>
  <p:notesMasterIdLst>
    <p:notesMasterId r:id="rId29"/>
  </p:notesMasterIdLst>
  <p:handoutMasterIdLst>
    <p:handoutMasterId r:id="rId30"/>
  </p:handoutMasterIdLst>
  <p:sldIdLst>
    <p:sldId id="273" r:id="rId2"/>
    <p:sldId id="409" r:id="rId3"/>
    <p:sldId id="441" r:id="rId4"/>
    <p:sldId id="445" r:id="rId5"/>
    <p:sldId id="423" r:id="rId6"/>
    <p:sldId id="391" r:id="rId7"/>
    <p:sldId id="431" r:id="rId8"/>
    <p:sldId id="435" r:id="rId9"/>
    <p:sldId id="426" r:id="rId10"/>
    <p:sldId id="427" r:id="rId11"/>
    <p:sldId id="446" r:id="rId12"/>
    <p:sldId id="436" r:id="rId13"/>
    <p:sldId id="437" r:id="rId14"/>
    <p:sldId id="386" r:id="rId15"/>
    <p:sldId id="387" r:id="rId16"/>
    <p:sldId id="438" r:id="rId17"/>
    <p:sldId id="360" r:id="rId18"/>
    <p:sldId id="359" r:id="rId19"/>
    <p:sldId id="433" r:id="rId20"/>
    <p:sldId id="434" r:id="rId21"/>
    <p:sldId id="373" r:id="rId22"/>
    <p:sldId id="439" r:id="rId23"/>
    <p:sldId id="399" r:id="rId24"/>
    <p:sldId id="384" r:id="rId25"/>
    <p:sldId id="367" r:id="rId26"/>
    <p:sldId id="440" r:id="rId27"/>
    <p:sldId id="420" r:id="rId28"/>
  </p:sldIdLst>
  <p:sldSz cx="5329238" cy="7561263"/>
  <p:notesSz cx="9926638" cy="67833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CEFA7A3-487F-48A8-9833-71B8B1955FB4}">
          <p14:sldIdLst>
            <p14:sldId id="273"/>
            <p14:sldId id="409"/>
            <p14:sldId id="441"/>
            <p14:sldId id="445"/>
            <p14:sldId id="423"/>
            <p14:sldId id="391"/>
            <p14:sldId id="431"/>
            <p14:sldId id="435"/>
            <p14:sldId id="426"/>
            <p14:sldId id="427"/>
            <p14:sldId id="446"/>
            <p14:sldId id="436"/>
            <p14:sldId id="437"/>
            <p14:sldId id="386"/>
            <p14:sldId id="387"/>
            <p14:sldId id="438"/>
            <p14:sldId id="360"/>
            <p14:sldId id="359"/>
            <p14:sldId id="433"/>
            <p14:sldId id="434"/>
            <p14:sldId id="373"/>
            <p14:sldId id="439"/>
            <p14:sldId id="399"/>
            <p14:sldId id="384"/>
            <p14:sldId id="367"/>
            <p14:sldId id="440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16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7" userDrawn="1">
          <p15:clr>
            <a:srgbClr val="A4A3A4"/>
          </p15:clr>
        </p15:guide>
        <p15:guide id="2" pos="312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MA" initials="S" lastIdx="1" clrIdx="0">
    <p:extLst>
      <p:ext uri="{19B8F6BF-5375-455C-9EA6-DF929625EA0E}">
        <p15:presenceInfo xmlns:p15="http://schemas.microsoft.com/office/powerpoint/2012/main" userId="SM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FF00"/>
    <a:srgbClr val="339933"/>
    <a:srgbClr val="CCFFCC"/>
    <a:srgbClr val="00CCFF"/>
    <a:srgbClr val="FF3399"/>
    <a:srgbClr val="0000FF"/>
    <a:srgbClr val="FF0066"/>
    <a:srgbClr val="0099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2128" autoAdjust="0"/>
  </p:normalViewPr>
  <p:slideViewPr>
    <p:cSldViewPr>
      <p:cViewPr varScale="1">
        <p:scale>
          <a:sx n="92" d="100"/>
          <a:sy n="92" d="100"/>
        </p:scale>
        <p:origin x="3318" y="84"/>
      </p:cViewPr>
      <p:guideLst>
        <p:guide orient="horz" pos="2381"/>
        <p:guide pos="167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3402" y="-90"/>
      </p:cViewPr>
      <p:guideLst>
        <p:guide orient="horz" pos="2137"/>
        <p:guide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человек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A0F-4458-90AA-77D2BC5CC27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A0F-4458-90AA-77D2BC5CC27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A0F-4458-90AA-77D2BC5CC27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A0F-4458-90AA-77D2BC5CC27D}"/>
              </c:ext>
            </c:extLst>
          </c:dPt>
          <c:dLbls>
            <c:dLbl>
              <c:idx val="0"/>
              <c:layout>
                <c:manualLayout>
                  <c:x val="6.1997156942007079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A0F-4458-90AA-77D2BC5CC27D}"/>
                </c:ext>
              </c:extLst>
            </c:dLbl>
            <c:dLbl>
              <c:idx val="1"/>
              <c:layout>
                <c:manualLayout>
                  <c:x val="9.0668608140905028E-3"/>
                  <c:y val="8.30046339873456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A0F-4458-90AA-77D2BC5CC27D}"/>
                </c:ext>
              </c:extLst>
            </c:dLbl>
            <c:dLbl>
              <c:idx val="2"/>
              <c:layout>
                <c:manualLayout>
                  <c:x val="-1.6822138711548496E-4"/>
                  <c:y val="4.7921093685663115E-2"/>
                </c:manualLayout>
              </c:layout>
              <c:tx>
                <c:rich>
                  <a:bodyPr/>
                  <a:lstStyle/>
                  <a:p>
                    <a:fld id="{B602A5B7-6138-4A2C-BE8B-AC6353A3CA1B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A0F-4458-90AA-77D2BC5CC27D}"/>
                </c:ext>
              </c:extLst>
            </c:dLbl>
            <c:dLbl>
              <c:idx val="3"/>
              <c:layout>
                <c:manualLayout>
                  <c:x val="1.4000836833413041E-2"/>
                  <c:y val="3.8951353522977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A0F-4458-90AA-77D2BC5CC2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2022</c:v>
                </c:pt>
                <c:pt idx="1">
                  <c:v>прогноз 2023</c:v>
                </c:pt>
                <c:pt idx="2">
                  <c:v>прогноз 2024</c:v>
                </c:pt>
                <c:pt idx="3">
                  <c:v>прогноз 2025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14117</c:v>
                </c:pt>
                <c:pt idx="1">
                  <c:v>14008</c:v>
                </c:pt>
                <c:pt idx="2">
                  <c:v>13929</c:v>
                </c:pt>
                <c:pt idx="3">
                  <c:v>13725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A0F-4458-90AA-77D2BC5CC27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50"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9BA-43ED-8BC1-903E70859B2C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9BA-43ED-8BC1-903E70859B2C}"/>
              </c:ext>
            </c:extLst>
          </c:dPt>
          <c:cat>
            <c:strRef>
              <c:f>Лист1!$A$2:$A$3</c:f>
              <c:strCache>
                <c:ptCount val="2"/>
                <c:pt idx="0">
                  <c:v>КБ</c:v>
                </c:pt>
                <c:pt idx="1">
                  <c:v>МБ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2.59</c:v>
                </c:pt>
                <c:pt idx="1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BA-43ED-8BC1-903E70859B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48445751910827"/>
          <c:y val="9.2338056432631224E-2"/>
          <c:w val="0.42894722332580493"/>
          <c:h val="0.7086585600418793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ФБ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2024 год</c:v>
                </c:pt>
                <c:pt idx="2">
                  <c:v>2023 год 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0</c:v>
                </c:pt>
                <c:pt idx="1">
                  <c:v>1.25</c:v>
                </c:pt>
                <c:pt idx="2">
                  <c:v>1.33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B9-48B6-BB0D-53B020C665E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МБ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2024 год</c:v>
                </c:pt>
                <c:pt idx="2">
                  <c:v>2023 год </c:v>
                </c:pt>
              </c:strCache>
            </c:strRef>
          </c:cat>
          <c:val>
            <c:numRef>
              <c:f>Лист1!$C$2:$C$4</c:f>
              <c:numCache>
                <c:formatCode>#,##0.00</c:formatCode>
                <c:ptCount val="3"/>
                <c:pt idx="0">
                  <c:v>0.08</c:v>
                </c:pt>
                <c:pt idx="1">
                  <c:v>0.08</c:v>
                </c:pt>
                <c:pt idx="2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B9-48B6-BB0D-53B020C665E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9748544"/>
        <c:axId val="49731904"/>
      </c:barChart>
      <c:catAx>
        <c:axId val="49748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49731904"/>
        <c:crosses val="autoZero"/>
        <c:auto val="1"/>
        <c:lblAlgn val="ctr"/>
        <c:lblOffset val="100"/>
        <c:noMultiLvlLbl val="0"/>
      </c:catAx>
      <c:valAx>
        <c:axId val="49731904"/>
        <c:scaling>
          <c:orientation val="minMax"/>
        </c:scaling>
        <c:delete val="1"/>
        <c:axPos val="b"/>
        <c:numFmt formatCode="#,##0.00" sourceLinked="1"/>
        <c:majorTickMark val="none"/>
        <c:minorTickMark val="none"/>
        <c:tickLblPos val="nextTo"/>
        <c:crossAx val="49748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1-6247-4E28-A822-841E945E234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3-6247-4E28-A822-841E945E234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5-6247-4E28-A822-841E945E234B}"/>
              </c:ext>
            </c:extLst>
          </c:dPt>
          <c:dLbls>
            <c:dLbl>
              <c:idx val="0"/>
              <c:layout>
                <c:manualLayout>
                  <c:x val="6.4293835993005565E-3"/>
                  <c:y val="3.957502409731337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77771787141734"/>
                      <c:h val="0.228368725453101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247-4E28-A822-841E945E234B}"/>
                </c:ext>
              </c:extLst>
            </c:dLbl>
            <c:dLbl>
              <c:idx val="1"/>
              <c:layout>
                <c:manualLayout>
                  <c:x val="6.4293835993005644E-3"/>
                  <c:y val="6.98982877578877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020515819076042"/>
                      <c:h val="0.220914988369568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247-4E28-A822-841E945E234B}"/>
                </c:ext>
              </c:extLst>
            </c:dLbl>
            <c:dLbl>
              <c:idx val="2"/>
              <c:layout>
                <c:manualLayout>
                  <c:x val="6.4293835993005644E-3"/>
                  <c:y val="5.054596599549619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B602A5B7-6138-4A2C-BE8B-AC6353A3CA1B}" type="VALUE">
                      <a:rPr lang="en-US" sz="105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pPr>
                        <a:defRPr sz="105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93413928481925"/>
                      <c:h val="0.2283687254531012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247-4E28-A822-841E945E23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490.1</c:v>
                </c:pt>
                <c:pt idx="1">
                  <c:v>502.7</c:v>
                </c:pt>
                <c:pt idx="2">
                  <c:v>496.8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247-4E28-A822-841E945E23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49B-4C0C-B0E1-2F59EF85C53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49B-4C0C-B0E1-2F59EF85C53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49B-4C0C-B0E1-2F59EF85C534}"/>
              </c:ext>
            </c:extLst>
          </c:dPt>
          <c:dLbls>
            <c:dLbl>
              <c:idx val="0"/>
              <c:layout>
                <c:manualLayout>
                  <c:x val="5.0175287366414567E-7"/>
                  <c:y val="3.83710886145638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1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49B-4C0C-B0E1-2F59EF85C534}"/>
                </c:ext>
              </c:extLst>
            </c:dLbl>
            <c:dLbl>
              <c:idx val="1"/>
              <c:layout>
                <c:manualLayout>
                  <c:x val="6.3722614955345923E-3"/>
                  <c:y val="3.31543259974338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1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49B-4C0C-B0E1-2F59EF85C534}"/>
                </c:ext>
              </c:extLst>
            </c:dLbl>
            <c:dLbl>
              <c:idx val="2"/>
              <c:layout>
                <c:manualLayout>
                  <c:x val="5.5759796850296511E-3"/>
                  <c:y val="3.956987614242750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51" b="1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B602A5B7-6138-4A2C-BE8B-AC6353A3CA1B}" type="VALUE">
                      <a:rPr lang="en-US" sz="1051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pPr>
                        <a:defRPr sz="105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1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49B-4C0C-B0E1-2F59EF85C5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1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61</c:v>
                </c:pt>
                <c:pt idx="1">
                  <c:v>54.7</c:v>
                </c:pt>
                <c:pt idx="2">
                  <c:v>54.7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49B-4C0C-B0E1-2F59EF85C53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CC9-4C4B-BB81-BDB68B3B089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CC9-4C4B-BB81-BDB68B3B089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CC9-4C4B-BB81-BDB68B3B0895}"/>
              </c:ext>
            </c:extLst>
          </c:dPt>
          <c:dLbls>
            <c:dLbl>
              <c:idx val="0"/>
              <c:layout>
                <c:manualLayout>
                  <c:x val="9.2684847218239526E-4"/>
                  <c:y val="1.2553871697046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CC9-4C4B-BB81-BDB68B3B0895}"/>
                </c:ext>
              </c:extLst>
            </c:dLbl>
            <c:dLbl>
              <c:idx val="1"/>
              <c:layout>
                <c:manualLayout>
                  <c:x val="5.2251599813357285E-7"/>
                  <c:y val="3.018820356238172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021228791064549"/>
                      <c:h val="0.187738555918827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C9-4C4B-BB81-BDB68B3B0895}"/>
                </c:ext>
              </c:extLst>
            </c:dLbl>
            <c:dLbl>
              <c:idx val="2"/>
              <c:layout>
                <c:manualLayout>
                  <c:x val="6.6359531762963751E-3"/>
                  <c:y val="3.796485639623992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B602A5B7-6138-4A2C-BE8B-AC6353A3CA1B}" type="VALUE">
                      <a:rPr lang="en-US" sz="105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pPr>
                        <a:defRPr sz="105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184550656907456"/>
                      <c:h val="0.1650212694436329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CC9-4C4B-BB81-BDB68B3B08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1.4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CC9-4C4B-BB81-BDB68B3B089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726-4F8C-8833-BD4C19ACBC6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726-4F8C-8833-BD4C19ACBC6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726-4F8C-8833-BD4C19ACBC61}"/>
              </c:ext>
            </c:extLst>
          </c:dPt>
          <c:dLbls>
            <c:dLbl>
              <c:idx val="0"/>
              <c:layout>
                <c:manualLayout>
                  <c:x val="0"/>
                  <c:y val="1.513552017095590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726-4F8C-8833-BD4C19ACBC61}"/>
                </c:ext>
              </c:extLst>
            </c:dLbl>
            <c:dLbl>
              <c:idx val="1"/>
              <c:layout>
                <c:manualLayout>
                  <c:x val="0"/>
                  <c:y val="4.509001996886614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76763492416"/>
                      <c:h val="0.187738555918827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726-4F8C-8833-BD4C19ACBC61}"/>
                </c:ext>
              </c:extLst>
            </c:dLbl>
            <c:dLbl>
              <c:idx val="2"/>
              <c:layout>
                <c:manualLayout>
                  <c:x val="-1.327190635259275E-2"/>
                  <c:y val="-7.65459864179700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726-4F8C-8833-BD4C19ACBC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64.400000000000006</c:v>
                </c:pt>
                <c:pt idx="1">
                  <c:v>74.599999999999994</c:v>
                </c:pt>
                <c:pt idx="2">
                  <c:v>74.5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26-4F8C-8833-BD4C19ACBC6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70C8-4170-B4A3-5751142BCD5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70C8-4170-B4A3-5751142BCD5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0C8-4170-B4A3-5751142BCD5D}"/>
              </c:ext>
            </c:extLst>
          </c:dPt>
          <c:dLbls>
            <c:dLbl>
              <c:idx val="0"/>
              <c:layout>
                <c:manualLayout>
                  <c:x val="-6.6359531762963751E-3"/>
                  <c:y val="0.1085065769201525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51644645229928"/>
                      <c:h val="0.3003613604440371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70C8-4170-B4A3-5751142BCD5D}"/>
                </c:ext>
              </c:extLst>
            </c:dLbl>
            <c:dLbl>
              <c:idx val="1"/>
              <c:layout>
                <c:manualLayout>
                  <c:x val="-6.6359531762964705E-3"/>
                  <c:y val="-2.81044783884044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542882104192821"/>
                      <c:h val="0.239374282181288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70C8-4170-B4A3-5751142BCD5D}"/>
                </c:ext>
              </c:extLst>
            </c:dLbl>
            <c:dLbl>
              <c:idx val="2"/>
              <c:layout>
                <c:manualLayout>
                  <c:x val="-3.3179765881482153E-3"/>
                  <c:y val="-2.81044783884044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533668057081734"/>
                      <c:h val="0.239374282181288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0C8-4170-B4A3-5751142BCD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17.899999999999999</c:v>
                </c:pt>
                <c:pt idx="1">
                  <c:v>20.9</c:v>
                </c:pt>
                <c:pt idx="2">
                  <c:v>20.9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C8-4170-B4A3-5751142BCD5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D8D0-4ED3-ABC0-C73D4DB8814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8D0-4ED3-ABC0-C73D4DB8814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D8D0-4ED3-ABC0-C73D4DB88149}"/>
              </c:ext>
            </c:extLst>
          </c:dPt>
          <c:dLbls>
            <c:dLbl>
              <c:idx val="0"/>
              <c:layout>
                <c:manualLayout>
                  <c:x val="-1.4307980980524826E-2"/>
                  <c:y val="4.616982882879578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8D0-4ED3-ABC0-C73D4DB88149}"/>
                </c:ext>
              </c:extLst>
            </c:dLbl>
            <c:dLbl>
              <c:idx val="1"/>
              <c:layout>
                <c:manualLayout>
                  <c:x val="0"/>
                  <c:y val="2.737015451988062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D0-4ED3-ABC0-C73D4DB88149}"/>
                </c:ext>
              </c:extLst>
            </c:dLbl>
            <c:dLbl>
              <c:idx val="2"/>
              <c:layout>
                <c:manualLayout>
                  <c:x val="0"/>
                  <c:y val="3.59167947302595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8981067815963"/>
                      <c:h val="0.23563569878315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D8D0-4ED3-ABC0-C73D4DB881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</c:v>
                </c:pt>
                <c:pt idx="1">
                  <c:v>6.3</c:v>
                </c:pt>
                <c:pt idx="2">
                  <c:v>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D0-4ED3-ABC0-C73D4DB8814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D47-4DCF-8830-54A1A2A5FB6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D47-4DCF-8830-54A1A2A5FB6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D47-4DCF-8830-54A1A2A5FB6C}"/>
              </c:ext>
            </c:extLst>
          </c:dPt>
          <c:dLbls>
            <c:dLbl>
              <c:idx val="0"/>
              <c:layout>
                <c:manualLayout>
                  <c:x val="-9.5922512736797833E-3"/>
                  <c:y val="5.111648065993790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8449650499653"/>
                      <c:h val="0.2197520123351012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FD47-4DCF-8830-54A1A2A5FB6C}"/>
                </c:ext>
              </c:extLst>
            </c:dLbl>
            <c:dLbl>
              <c:idx val="1"/>
              <c:layout>
                <c:manualLayout>
                  <c:x val="1.27896683649063E-2"/>
                  <c:y val="5.111648065993788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FD47-4DCF-8830-54A1A2A5FB6C}"/>
                </c:ext>
              </c:extLst>
            </c:dLbl>
            <c:dLbl>
              <c:idx val="2"/>
              <c:layout>
                <c:manualLayout>
                  <c:x val="0"/>
                  <c:y val="1.3811814142381871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 algn="l"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r>
                      <a:rPr lang="en-US" sz="1050" dirty="0">
                        <a:solidFill>
                          <a:schemeClr val="tx1"/>
                        </a:solidFill>
                      </a:rPr>
                      <a:t>0,7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l"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FD47-4DCF-8830-54A1A2A5FB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0.7</c:v>
                </c:pt>
                <c:pt idx="1">
                  <c:v>0.7</c:v>
                </c:pt>
                <c:pt idx="2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47-4DCF-8830-54A1A2A5FB6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7A6-4B12-AF7F-64E07888EF3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7A6-4B12-AF7F-64E07888EF3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7A6-4B12-AF7F-64E07888EF36}"/>
              </c:ext>
            </c:extLst>
          </c:dPt>
          <c:dLbls>
            <c:dLbl>
              <c:idx val="0"/>
              <c:layout>
                <c:manualLayout>
                  <c:x val="-6.5598326467891837E-3"/>
                  <c:y val="2.01460030805211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7A6-4B12-AF7F-64E07888EF36}"/>
                </c:ext>
              </c:extLst>
            </c:dLbl>
            <c:dLbl>
              <c:idx val="1"/>
              <c:layout>
                <c:manualLayout>
                  <c:x val="-9.8397489701837534E-3"/>
                  <c:y val="5.702483717515449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40621892795806"/>
                      <c:h val="0.2151110424869399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7A6-4B12-AF7F-64E07888EF36}"/>
                </c:ext>
              </c:extLst>
            </c:dLbl>
            <c:dLbl>
              <c:idx val="2"/>
              <c:layout>
                <c:manualLayout>
                  <c:x val="1.3119665293578338E-2"/>
                  <c:y val="3.10966125620171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7A6-4B12-AF7F-64E07888EF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32.1</c:v>
                </c:pt>
                <c:pt idx="1">
                  <c:v>32</c:v>
                </c:pt>
                <c:pt idx="2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7A6-4B12-AF7F-64E07888EF3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17B-4770-9303-E469B0391D1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17B-4770-9303-E469B0391D1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17B-4770-9303-E469B0391D1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17B-4770-9303-E469B0391D11}"/>
              </c:ext>
            </c:extLst>
          </c:dPt>
          <c:dLbls>
            <c:dLbl>
              <c:idx val="0"/>
              <c:layout>
                <c:manualLayout>
                  <c:x val="-8.6022123637669052E-3"/>
                  <c:y val="5.622509741686568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17B-4770-9303-E469B0391D11}"/>
                </c:ext>
              </c:extLst>
            </c:dLbl>
            <c:dLbl>
              <c:idx val="1"/>
              <c:layout>
                <c:manualLayout>
                  <c:x val="4.1328847947679197E-3"/>
                  <c:y val="6.345584166401782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17B-4770-9303-E469B0391D11}"/>
                </c:ext>
              </c:extLst>
            </c:dLbl>
            <c:dLbl>
              <c:idx val="2"/>
              <c:layout>
                <c:manualLayout>
                  <c:x val="-1.6822138711548496E-4"/>
                  <c:y val="2.8372301362335327E-2"/>
                </c:manualLayout>
              </c:layout>
              <c:tx>
                <c:rich>
                  <a:bodyPr/>
                  <a:lstStyle/>
                  <a:p>
                    <a:fld id="{B602A5B7-6138-4A2C-BE8B-AC6353A3CA1B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17B-4770-9303-E469B0391D11}"/>
                </c:ext>
              </c:extLst>
            </c:dLbl>
            <c:dLbl>
              <c:idx val="3"/>
              <c:layout>
                <c:manualLayout>
                  <c:x val="1.1533848823751773E-2"/>
                  <c:y val="8.78233343312966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479194744033482"/>
                      <c:h val="0.244066672156747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17B-4770-9303-E469B0391D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2022</c:v>
                </c:pt>
                <c:pt idx="1">
                  <c:v>прогноз 2023</c:v>
                </c:pt>
                <c:pt idx="2">
                  <c:v>прогноз 2024</c:v>
                </c:pt>
                <c:pt idx="3">
                  <c:v>прогноз 2025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675041</c:v>
                </c:pt>
                <c:pt idx="1">
                  <c:v>756046</c:v>
                </c:pt>
                <c:pt idx="2">
                  <c:v>850552</c:v>
                </c:pt>
                <c:pt idx="3">
                  <c:v>965376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17B-4770-9303-E469B0391D1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50"/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11C-43B9-B312-F4EC641A09E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11C-43B9-B312-F4EC641A09E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11C-43B9-B312-F4EC641A09E9}"/>
              </c:ext>
            </c:extLst>
          </c:dPt>
          <c:dLbls>
            <c:dLbl>
              <c:idx val="0"/>
              <c:layout>
                <c:manualLayout>
                  <c:x val="-1.3414552994350043E-2"/>
                  <c:y val="3.583707686658179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11C-43B9-B312-F4EC641A09E9}"/>
                </c:ext>
              </c:extLst>
            </c:dLbl>
            <c:dLbl>
              <c:idx val="1"/>
              <c:layout>
                <c:manualLayout>
                  <c:x val="-2.0121829491525127E-2"/>
                  <c:y val="1.25719928535141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11C-43B9-B312-F4EC641A09E9}"/>
                </c:ext>
              </c:extLst>
            </c:dLbl>
            <c:dLbl>
              <c:idx val="2"/>
              <c:layout>
                <c:manualLayout>
                  <c:x val="6.7072764971750215E-3"/>
                  <c:y val="-8.622018254362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11C-43B9-B312-F4EC641A09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5</c:v>
                </c:pt>
                <c:pt idx="1">
                  <c:v>4.8</c:v>
                </c:pt>
                <c:pt idx="2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11C-43B9-B312-F4EC641A09E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88-45C2-8EC8-48F52922FE3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88-45C2-8EC8-48F52922FE3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788-45C2-8EC8-48F52922FE3D}"/>
              </c:ext>
            </c:extLst>
          </c:dPt>
          <c:dLbls>
            <c:dLbl>
              <c:idx val="0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88-45C2-8EC8-48F52922FE3D}"/>
                </c:ext>
              </c:extLst>
            </c:dLbl>
            <c:dLbl>
              <c:idx val="1"/>
              <c:layout>
                <c:manualLayout>
                  <c:x val="1.27896683649063E-2"/>
                  <c:y val="1.756658465580976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788-45C2-8EC8-48F52922FE3D}"/>
                </c:ext>
              </c:extLst>
            </c:dLbl>
            <c:dLbl>
              <c:idx val="2"/>
              <c:layout>
                <c:manualLayout>
                  <c:x val="-6.3948341824531796E-3"/>
                  <c:y val="2.064947667445681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788-45C2-8EC8-48F52922FE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2.1</c:v>
                </c:pt>
                <c:pt idx="1">
                  <c:v>1.7</c:v>
                </c:pt>
                <c:pt idx="2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88-45C2-8EC8-48F52922FE3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462905839585041E-2"/>
          <c:y val="8.2119266200054886E-2"/>
          <c:w val="0.86552431319454837"/>
          <c:h val="0.654506357597433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CFC-4C80-B72A-485A4D28341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CFC-4C80-B72A-485A4D28341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CFC-4C80-B72A-485A4D283418}"/>
              </c:ext>
            </c:extLst>
          </c:dPt>
          <c:dLbls>
            <c:dLbl>
              <c:idx val="0"/>
              <c:layout>
                <c:manualLayout>
                  <c:x val="0"/>
                  <c:y val="1.981389160105382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43665612776444"/>
                      <c:h val="0.176100330704509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CFC-4C80-B72A-485A4D283418}"/>
                </c:ext>
              </c:extLst>
            </c:dLbl>
            <c:dLbl>
              <c:idx val="1"/>
              <c:layout>
                <c:manualLayout>
                  <c:x val="-6.112290567594247E-3"/>
                  <c:y val="3.84377475022043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3218016661697"/>
                      <c:h val="0.1786142022606882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CFC-4C80-B72A-485A4D283418}"/>
                </c:ext>
              </c:extLst>
            </c:dLbl>
            <c:dLbl>
              <c:idx val="2"/>
              <c:layout>
                <c:manualLayout>
                  <c:x val="-1.120617777906567E-16"/>
                  <c:y val="3.924963272257912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933690587520139"/>
                      <c:h val="0.19434906963761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CFC-4C80-B72A-485A4D2834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137</c:v>
                </c:pt>
                <c:pt idx="1">
                  <c:v>145.9</c:v>
                </c:pt>
                <c:pt idx="2">
                  <c:v>145.5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CFC-4C80-B72A-485A4D28341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A5B-432D-A37C-448AF74E47A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A5B-432D-A37C-448AF74E47A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A5B-432D-A37C-448AF74E47A3}"/>
              </c:ext>
            </c:extLst>
          </c:dPt>
          <c:dLbls>
            <c:dLbl>
              <c:idx val="0"/>
              <c:layout>
                <c:manualLayout>
                  <c:x val="0"/>
                  <c:y val="6.382405413068760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A5B-432D-A37C-448AF74E47A3}"/>
                </c:ext>
              </c:extLst>
            </c:dLbl>
            <c:dLbl>
              <c:idx val="1"/>
              <c:layout>
                <c:manualLayout>
                  <c:x val="-6.3948341824532377E-3"/>
                  <c:y val="5.11164806599379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A5B-432D-A37C-448AF74E47A3}"/>
                </c:ext>
              </c:extLst>
            </c:dLbl>
            <c:dLbl>
              <c:idx val="2"/>
              <c:layout>
                <c:manualLayout>
                  <c:x val="0"/>
                  <c:y val="3.455639288425197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A5B-432D-A37C-448AF74E47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A5B-432D-A37C-448AF74E47A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DE8A-42D8-A192-B0FA7A629D73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8A-42D8-A192-B0FA7A629D73}"/>
              </c:ext>
            </c:extLst>
          </c:dPt>
          <c:dPt>
            <c:idx val="2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DE8A-42D8-A192-B0FA7A629D73}"/>
              </c:ext>
            </c:extLst>
          </c:dPt>
          <c:dLbls>
            <c:dLbl>
              <c:idx val="0"/>
              <c:layout>
                <c:manualLayout>
                  <c:x val="3.7709732929576883E-2"/>
                  <c:y val="-6.528855395062681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E8A-42D8-A192-B0FA7A629D73}"/>
                </c:ext>
              </c:extLst>
            </c:dLbl>
            <c:dLbl>
              <c:idx val="1"/>
              <c:layout>
                <c:manualLayout>
                  <c:x val="3.4601189301466169E-2"/>
                  <c:y val="-6.361280708192929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E8A-42D8-A192-B0FA7A629D73}"/>
                </c:ext>
              </c:extLst>
            </c:dLbl>
            <c:dLbl>
              <c:idx val="2"/>
              <c:layout>
                <c:manualLayout>
                  <c:x val="-3.4845872138036853E-2"/>
                  <c:y val="-3.788706531880713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E8A-42D8-A192-B0FA7A62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47.9</c:v>
                </c:pt>
                <c:pt idx="1">
                  <c:v>47.7</c:v>
                </c:pt>
                <c:pt idx="2">
                  <c:v>44.9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8A-42D8-A192-B0FA7A629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428094351851778"/>
          <c:y val="0.21915929482907393"/>
          <c:w val="0.24999604396782599"/>
          <c:h val="0.463539657095554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6.2462355985317339E-2"/>
                  <c:y val="-0.136845042380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73847072492211E-2"/>
                      <c:h val="6.994437385041056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FE6F-408C-8932-AAB43AA4A8C5}"/>
                </c:ext>
              </c:extLst>
            </c:dLbl>
            <c:dLbl>
              <c:idx val="1"/>
              <c:layout>
                <c:manualLayout>
                  <c:x val="-6.1039914459097282E-2"/>
                  <c:y val="-0.40146760062756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E6F-408C-8932-AAB43AA4A8C5}"/>
                </c:ext>
              </c:extLst>
            </c:dLbl>
            <c:dLbl>
              <c:idx val="2"/>
              <c:layout>
                <c:manualLayout>
                  <c:x val="-6.0117479876132369E-2"/>
                  <c:y val="-0.400815626047261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E6F-408C-8932-AAB43AA4A8C5}"/>
                </c:ext>
              </c:extLst>
            </c:dLbl>
            <c:dLbl>
              <c:idx val="3"/>
              <c:layout>
                <c:manualLayout>
                  <c:x val="-6.3790184088836632E-2"/>
                  <c:y val="-0.401399260242743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6F-408C-8932-AAB43AA4A8C5}"/>
                </c:ext>
              </c:extLst>
            </c:dLbl>
            <c:dLbl>
              <c:idx val="4"/>
              <c:layout>
                <c:manualLayout>
                  <c:x val="-6.5991103375810545E-2"/>
                  <c:y val="-0.14736270069506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6F-408C-8932-AAB43AA4A8C5}"/>
                </c:ext>
              </c:extLst>
            </c:dLbl>
            <c:dLbl>
              <c:idx val="5"/>
              <c:layout>
                <c:manualLayout>
                  <c:x val="-6.5255303489680089E-2"/>
                  <c:y val="-0.175477642644107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22-4DDF-B074-C4ED59A44B4D}"/>
                </c:ext>
              </c:extLst>
            </c:dLbl>
            <c:dLbl>
              <c:idx val="6"/>
              <c:layout>
                <c:manualLayout>
                  <c:x val="-3.1648282470132606E-2"/>
                  <c:y val="-0.225389512784220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2E-4014-AF07-61FB0826EF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01.01.2022</c:v>
                </c:pt>
                <c:pt idx="1">
                  <c:v>01.04.2022</c:v>
                </c:pt>
                <c:pt idx="2">
                  <c:v>01.07.2022</c:v>
                </c:pt>
                <c:pt idx="3">
                  <c:v>01.10.2022</c:v>
                </c:pt>
                <c:pt idx="4">
                  <c:v>01.01.2023</c:v>
                </c:pt>
                <c:pt idx="5">
                  <c:v>01.01.2024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15</c:v>
                </c:pt>
                <c:pt idx="1">
                  <c:v>46</c:v>
                </c:pt>
                <c:pt idx="2">
                  <c:v>46</c:v>
                </c:pt>
                <c:pt idx="3">
                  <c:v>46</c:v>
                </c:pt>
                <c:pt idx="4">
                  <c:v>12.9</c:v>
                </c:pt>
                <c:pt idx="5">
                  <c:v>20.399999999999999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6F-408C-8932-AAB43AA4A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59206783"/>
        <c:axId val="2059198047"/>
        <c:axId val="0"/>
      </c:bar3DChart>
      <c:catAx>
        <c:axId val="20592067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2059198047"/>
        <c:crosses val="autoZero"/>
        <c:auto val="1"/>
        <c:lblAlgn val="ctr"/>
        <c:lblOffset val="100"/>
        <c:noMultiLvlLbl val="0"/>
      </c:catAx>
      <c:valAx>
        <c:axId val="2059198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20592067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единиц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16A-4F0C-A16A-8614C0140F8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16A-4F0C-A16A-8614C0140F8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16A-4F0C-A16A-8614C0140F8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16A-4F0C-A16A-8614C0140F85}"/>
              </c:ext>
            </c:extLst>
          </c:dPt>
          <c:dLbls>
            <c:dLbl>
              <c:idx val="0"/>
              <c:layout>
                <c:manualLayout>
                  <c:x val="-5.7346787418283505E-3"/>
                  <c:y val="8.65268324580130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16A-4F0C-A16A-8614C0140F85}"/>
                </c:ext>
              </c:extLst>
            </c:dLbl>
            <c:dLbl>
              <c:idx val="1"/>
              <c:layout>
                <c:manualLayout>
                  <c:x val="9.0668608140905028E-3"/>
                  <c:y val="7.616325705047302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16A-4F0C-A16A-8614C0140F85}"/>
                </c:ext>
              </c:extLst>
            </c:dLbl>
            <c:dLbl>
              <c:idx val="2"/>
              <c:layout>
                <c:manualLayout>
                  <c:x val="-1.6822138711548496E-4"/>
                  <c:y val="4.4989408878255435E-2"/>
                </c:manualLayout>
              </c:layout>
              <c:tx>
                <c:rich>
                  <a:bodyPr/>
                  <a:lstStyle/>
                  <a:p>
                    <a:fld id="{B602A5B7-6138-4A2C-BE8B-AC6353A3CA1B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16A-4F0C-A16A-8614C0140F85}"/>
                </c:ext>
              </c:extLst>
            </c:dLbl>
            <c:dLbl>
              <c:idx val="3"/>
              <c:layout>
                <c:manualLayout>
                  <c:x val="4.1328847947680603E-3"/>
                  <c:y val="2.319137027919276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578016844671831"/>
                      <c:h val="0.1142303392345299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16A-4F0C-A16A-8614C0140F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2022</c:v>
                </c:pt>
                <c:pt idx="1">
                  <c:v>прогноз 2023</c:v>
                </c:pt>
                <c:pt idx="2">
                  <c:v>прогноз 2024</c:v>
                </c:pt>
                <c:pt idx="3">
                  <c:v>прогноз 2025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193.64</c:v>
                </c:pt>
                <c:pt idx="1">
                  <c:v>199.73</c:v>
                </c:pt>
                <c:pt idx="2">
                  <c:v>205.92</c:v>
                </c:pt>
                <c:pt idx="3">
                  <c:v>210.79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16A-4F0C-A16A-8614C0140F8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#,##0.0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5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A25-4C87-9B13-599B8FBEDF5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A25-4C87-9B13-599B8FBEDF5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A25-4C87-9B13-599B8FBEDF5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A25-4C87-9B13-599B8FBEDF53}"/>
              </c:ext>
            </c:extLst>
          </c:dPt>
          <c:dLbls>
            <c:dLbl>
              <c:idx val="0"/>
              <c:layout>
                <c:manualLayout>
                  <c:x val="4.2588125543682603E-3"/>
                  <c:y val="4.254184327207010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A25-4C87-9B13-599B8FBEDF53}"/>
                </c:ext>
              </c:extLst>
            </c:dLbl>
            <c:dLbl>
              <c:idx val="1"/>
              <c:layout>
                <c:manualLayout>
                  <c:x val="1.5057564403527915E-2"/>
                  <c:y val="4.232005683003248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A25-4C87-9B13-599B8FBEDF53}"/>
                </c:ext>
              </c:extLst>
            </c:dLbl>
            <c:dLbl>
              <c:idx val="2"/>
              <c:layout>
                <c:manualLayout>
                  <c:x val="1.0641498802408462E-2"/>
                  <c:y val="3.6192014607307393E-2"/>
                </c:manualLayout>
              </c:layout>
              <c:tx>
                <c:rich>
                  <a:bodyPr/>
                  <a:lstStyle/>
                  <a:p>
                    <a:fld id="{B602A5B7-6138-4A2C-BE8B-AC6353A3CA1B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A25-4C87-9B13-599B8FBEDF53}"/>
                </c:ext>
              </c:extLst>
            </c:dLbl>
            <c:dLbl>
              <c:idx val="3"/>
              <c:layout>
                <c:manualLayout>
                  <c:x val="-1.3699667155757319E-2"/>
                  <c:y val="2.62450810820545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789520095194482"/>
                      <c:h val="0.219663064943916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A25-4C87-9B13-599B8FBEDF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2022</c:v>
                </c:pt>
                <c:pt idx="1">
                  <c:v>прогноз 2023</c:v>
                </c:pt>
                <c:pt idx="2">
                  <c:v>прогноз 2024</c:v>
                </c:pt>
                <c:pt idx="3">
                  <c:v>прогноз 2025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104000</c:v>
                </c:pt>
                <c:pt idx="1">
                  <c:v>121147</c:v>
                </c:pt>
                <c:pt idx="2">
                  <c:v>110740</c:v>
                </c:pt>
                <c:pt idx="3">
                  <c:v>129030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A25-4C87-9B13-599B8FBEDF5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50"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86446846407747"/>
          <c:y val="4.6095751170136076E-2"/>
          <c:w val="0.89513553153592251"/>
          <c:h val="0.808672280488135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2397343056158744E-2"/>
                  <c:y val="1.19401629538746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283-4087-8AAB-B2EE52F3C98D}"/>
                </c:ext>
              </c:extLst>
            </c:dLbl>
            <c:dLbl>
              <c:idx val="1"/>
              <c:layout>
                <c:manualLayout>
                  <c:x val="-1.870583403190896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283-4087-8AAB-B2EE52F3C98D}"/>
                </c:ext>
              </c:extLst>
            </c:dLbl>
            <c:dLbl>
              <c:idx val="2"/>
              <c:layout>
                <c:manualLayout>
                  <c:x val="-1.49434153780892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283-4087-8AAB-B2EE52F3C9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855.5</c:v>
                </c:pt>
                <c:pt idx="1">
                  <c:v>905</c:v>
                </c:pt>
                <c:pt idx="2">
                  <c:v>905.2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83-4087-8AAB-B2EE52F3C98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9814364060558935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283-4087-8AAB-B2EE52F3C98D}"/>
                </c:ext>
              </c:extLst>
            </c:dLbl>
            <c:dLbl>
              <c:idx val="1"/>
              <c:layout>
                <c:manualLayout>
                  <c:x val="2.4050358041025746E-2"/>
                  <c:y val="-8.1080864750773792E-1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283-4087-8AAB-B2EE52F3C98D}"/>
                </c:ext>
              </c:extLst>
            </c:dLbl>
            <c:dLbl>
              <c:idx val="2"/>
              <c:layout>
                <c:manualLayout>
                  <c:x val="9.5635417613532132E-3"/>
                  <c:y val="7.518076424397726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283-4087-8AAB-B2EE52F3C9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867.5</c:v>
                </c:pt>
                <c:pt idx="1">
                  <c:v>905</c:v>
                </c:pt>
                <c:pt idx="2">
                  <c:v>905.2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83-4087-8AAB-B2EE52F3C98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9990849550690704E-2"/>
                  <c:y val="3.980035889268506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283-4087-8AAB-B2EE52F3C9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-12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283-4087-8AAB-B2EE52F3C98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58967647"/>
        <c:axId val="858978463"/>
      </c:barChart>
      <c:catAx>
        <c:axId val="8589676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858978463"/>
        <c:crosses val="autoZero"/>
        <c:auto val="1"/>
        <c:lblAlgn val="ctr"/>
        <c:lblOffset val="100"/>
        <c:noMultiLvlLbl val="0"/>
      </c:catAx>
      <c:valAx>
        <c:axId val="8589784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8589676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36551280596389"/>
          <c:y val="4.3993411162932011E-2"/>
          <c:w val="0.87263448719403613"/>
          <c:h val="0.6524722876596479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5.5113478435115703E-3"/>
                  <c:y val="-6.065890375987400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15F-4883-822E-3B15AD12E8F1}"/>
                </c:ext>
              </c:extLst>
            </c:dLbl>
            <c:dLbl>
              <c:idx val="1"/>
              <c:layout>
                <c:manualLayout>
                  <c:x val="-1.9583824825146499E-2"/>
                  <c:y val="9.098833391046843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15F-4883-822E-3B15AD12E8F1}"/>
                </c:ext>
              </c:extLst>
            </c:dLbl>
            <c:dLbl>
              <c:idx val="2"/>
              <c:layout>
                <c:manualLayout>
                  <c:x val="-2.204539137404628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15F-4883-822E-3B15AD12E8F1}"/>
                </c:ext>
              </c:extLst>
            </c:dLbl>
            <c:dLbl>
              <c:idx val="3"/>
              <c:layout>
                <c:manualLayout>
                  <c:x val="-1.3778369608778927E-2"/>
                  <c:y val="-1.1120670555708141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15F-4883-822E-3B15AD12E8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2023 год</c:v>
                </c:pt>
              </c:strCache>
            </c:strRef>
          </c:cat>
          <c:val>
            <c:numRef>
              <c:f>Лист1!$B$2</c:f>
              <c:numCache>
                <c:formatCode>#\ ##0.0</c:formatCode>
                <c:ptCount val="1"/>
                <c:pt idx="0">
                  <c:v>730.4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5F-4883-822E-3B15AD12E8F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5.5113478435115703E-3"/>
                  <c:y val="-3.0329451879937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15F-4883-822E-3B15AD12E8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2023 год</c:v>
                </c:pt>
              </c:strCache>
            </c:strRef>
          </c:cat>
          <c:val>
            <c:numRef>
              <c:f>Лист1!$C$2</c:f>
              <c:numCache>
                <c:formatCode>#\ ##0.0</c:formatCode>
                <c:ptCount val="1"/>
                <c:pt idx="0">
                  <c:v>73.5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5F-4883-822E-3B15AD12E8F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Неналоговые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1973221238958634E-3"/>
                  <c:y val="2.83783299700287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F15F-4883-822E-3B15AD12E8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2023 год</c:v>
                </c:pt>
              </c:strCache>
            </c:strRef>
          </c:cat>
          <c:val>
            <c:numRef>
              <c:f>Лист1!$D$2</c:f>
              <c:numCache>
                <c:formatCode>#\ ##0.0</c:formatCode>
                <c:ptCount val="1"/>
                <c:pt idx="0">
                  <c:v>51.6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5F-4883-822E-3B15AD12E8F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56633759"/>
        <c:axId val="856629183"/>
      </c:barChart>
      <c:catAx>
        <c:axId val="85663375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856629183"/>
        <c:crosses val="autoZero"/>
        <c:auto val="1"/>
        <c:lblAlgn val="ctr"/>
        <c:lblOffset val="100"/>
        <c:noMultiLvlLbl val="0"/>
      </c:catAx>
      <c:valAx>
        <c:axId val="85662918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8566337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9574884118166367E-3"/>
          <c:y val="0.78790571602564863"/>
          <c:w val="0.99404251158818335"/>
          <c:h val="0.189383246737638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220114321244112"/>
          <c:y val="0.36165344838701402"/>
          <c:w val="0.47119938388056326"/>
          <c:h val="0.5778678098092783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076-49C7-B180-9BE4E30B91AD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076-49C7-B180-9BE4E30B91AD}"/>
              </c:ext>
            </c:extLst>
          </c:dPt>
          <c:dPt>
            <c:idx val="2"/>
            <c:bubble3D val="0"/>
            <c:spPr>
              <a:solidFill>
                <a:srgbClr val="00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076-49C7-B180-9BE4E30B91AD}"/>
              </c:ext>
            </c:extLst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076-49C7-B180-9BE4E30B91AD}"/>
              </c:ext>
            </c:extLst>
          </c:dPt>
          <c:dPt>
            <c:idx val="4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076-49C7-B180-9BE4E30B91A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076-49C7-B180-9BE4E30B91AD}"/>
              </c:ext>
            </c:extLst>
          </c:dPt>
          <c:dPt>
            <c:idx val="6"/>
            <c:bubble3D val="0"/>
            <c:spPr>
              <a:solidFill>
                <a:srgbClr val="00CC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076-49C7-B180-9BE4E30B91AD}"/>
              </c:ext>
            </c:extLst>
          </c:dPt>
          <c:dLbls>
            <c:dLbl>
              <c:idx val="0"/>
              <c:layout>
                <c:manualLayout>
                  <c:x val="-4.5248623336473608E-2"/>
                  <c:y val="-5.796148859241681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393619482314113"/>
                      <c:h val="0.1859527067870232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076-49C7-B180-9BE4E30B91AD}"/>
                </c:ext>
              </c:extLst>
            </c:dLbl>
            <c:dLbl>
              <c:idx val="1"/>
              <c:layout>
                <c:manualLayout>
                  <c:x val="7.2751987113121711E-2"/>
                  <c:y val="-8.225302295898304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17427163130485"/>
                      <c:h val="0.215228762135467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076-49C7-B180-9BE4E30B91AD}"/>
                </c:ext>
              </c:extLst>
            </c:dLbl>
            <c:dLbl>
              <c:idx val="2"/>
              <c:layout>
                <c:manualLayout>
                  <c:x val="6.5492634824808313E-2"/>
                  <c:y val="0.109001481354528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076-49C7-B180-9BE4E30B91AD}"/>
                </c:ext>
              </c:extLst>
            </c:dLbl>
            <c:dLbl>
              <c:idx val="3"/>
              <c:layout>
                <c:manualLayout>
                  <c:x val="4.4534279059621568E-2"/>
                  <c:y val="2.217812585759219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076-49C7-B180-9BE4E30B91AD}"/>
                </c:ext>
              </c:extLst>
            </c:dLbl>
            <c:dLbl>
              <c:idx val="4"/>
              <c:layout>
                <c:manualLayout>
                  <c:x val="-1.4775988122128166E-2"/>
                  <c:y val="0.101206645415971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076-49C7-B180-9BE4E30B91AD}"/>
                </c:ext>
              </c:extLst>
            </c:dLbl>
            <c:dLbl>
              <c:idx val="5"/>
              <c:layout>
                <c:manualLayout>
                  <c:x val="-0.28039544936508259"/>
                  <c:y val="6.096853036591604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076-49C7-B180-9BE4E30B91AD}"/>
                </c:ext>
              </c:extLst>
            </c:dLbl>
            <c:dLbl>
              <c:idx val="6"/>
              <c:layout>
                <c:manualLayout>
                  <c:x val="-0.14633198078579115"/>
                  <c:y val="-9.78406526280623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076-49C7-B180-9BE4E30B91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физ.лиц</c:v>
                </c:pt>
                <c:pt idx="1">
                  <c:v>доходы от использования и продажи имущества</c:v>
                </c:pt>
                <c:pt idx="2">
                  <c:v>налог на совокупный доход</c:v>
                </c:pt>
                <c:pt idx="3">
                  <c:v>дотации</c:v>
                </c:pt>
                <c:pt idx="4">
                  <c:v>субвенции</c:v>
                </c:pt>
                <c:pt idx="5">
                  <c:v>субсидии</c:v>
                </c:pt>
                <c:pt idx="6">
                  <c:v>прочие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65.3</c:v>
                </c:pt>
                <c:pt idx="1">
                  <c:v>44.3</c:v>
                </c:pt>
                <c:pt idx="2">
                  <c:v>7.8</c:v>
                </c:pt>
                <c:pt idx="3">
                  <c:v>302.5</c:v>
                </c:pt>
                <c:pt idx="4">
                  <c:v>410.3</c:v>
                </c:pt>
                <c:pt idx="5">
                  <c:v>11.7</c:v>
                </c:pt>
                <c:pt idx="6">
                  <c:v>13.6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076-49C7-B180-9BE4E30B91A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401445604350885"/>
          <c:y val="5.851103039725513E-2"/>
          <c:w val="0.63079111908771179"/>
          <c:h val="0.8829779392054897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8379624348094069E-2"/>
                  <c:y val="-5.277435183122845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648-44A6-96C8-F821774F69A4}"/>
                </c:ext>
              </c:extLst>
            </c:dLbl>
            <c:dLbl>
              <c:idx val="1"/>
              <c:layout>
                <c:manualLayout>
                  <c:x val="5.1821730972561098E-2"/>
                  <c:y val="5.26753154850227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648-44A6-96C8-F821774F69A4}"/>
                </c:ext>
              </c:extLst>
            </c:dLbl>
            <c:dLbl>
              <c:idx val="2"/>
              <c:layout>
                <c:manualLayout>
                  <c:x val="5.4371108527077883E-2"/>
                  <c:y val="8.334785289239366E-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648-44A6-96C8-F821774F69A4}"/>
                </c:ext>
              </c:extLst>
            </c:dLbl>
            <c:dLbl>
              <c:idx val="3"/>
              <c:layout>
                <c:manualLayout>
                  <c:x val="5.9372685259980962E-2"/>
                  <c:y val="-5.235836728676449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648-44A6-96C8-F821774F69A4}"/>
                </c:ext>
              </c:extLst>
            </c:dLbl>
            <c:dLbl>
              <c:idx val="4"/>
              <c:layout>
                <c:manualLayout>
                  <c:x val="6.0767817797571989E-2"/>
                  <c:y val="8.3347852892296149E-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648-44A6-96C8-F821774F69A4}"/>
                </c:ext>
              </c:extLst>
            </c:dLbl>
            <c:dLbl>
              <c:idx val="5"/>
              <c:layout>
                <c:manualLayout>
                  <c:x val="5.7569360909866862E-2"/>
                  <c:y val="1.2523119605420524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648-44A6-96C8-F821774F69A4}"/>
                </c:ext>
              </c:extLst>
            </c:dLbl>
            <c:dLbl>
              <c:idx val="6"/>
              <c:layout>
                <c:manualLayout>
                  <c:x val="8.3155788982011342E-2"/>
                  <c:y val="-1.051313796708304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648-44A6-96C8-F821774F69A4}"/>
                </c:ext>
              </c:extLst>
            </c:dLbl>
            <c:dLbl>
              <c:idx val="7"/>
              <c:layout>
                <c:manualLayout>
                  <c:x val="8.2554749033612013E-2"/>
                  <c:y val="1.25231196054254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648-44A6-96C8-F821774F69A4}"/>
                </c:ext>
              </c:extLst>
            </c:dLbl>
            <c:dLbl>
              <c:idx val="8"/>
              <c:layout>
                <c:manualLayout>
                  <c:x val="0.11492245982461612"/>
                  <c:y val="3.3223157038803402E-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648-44A6-96C8-F821774F69A4}"/>
                </c:ext>
              </c:extLst>
            </c:dLbl>
            <c:dLbl>
              <c:idx val="9"/>
              <c:layout>
                <c:manualLayout>
                  <c:x val="0.25958238460094341"/>
                  <c:y val="6.387503015600705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648-44A6-96C8-F821774F69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Прочие расходы</c:v>
                </c:pt>
                <c:pt idx="1">
                  <c:v>Охрана окружающей среды</c:v>
                </c:pt>
                <c:pt idx="2">
                  <c:v>Физическая культура и спорт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ЖКХ</c:v>
                </c:pt>
                <c:pt idx="6">
                  <c:v>Культура</c:v>
                </c:pt>
                <c:pt idx="7">
                  <c:v>Межбюджетные трансферты</c:v>
                </c:pt>
                <c:pt idx="8">
                  <c:v>Общегосударственные вопросы</c:v>
                </c:pt>
                <c:pt idx="9">
                  <c:v>Образование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5.2</c:v>
                </c:pt>
                <c:pt idx="1">
                  <c:v>10.3</c:v>
                </c:pt>
                <c:pt idx="2">
                  <c:v>17.899999999999999</c:v>
                </c:pt>
                <c:pt idx="3">
                  <c:v>30.3</c:v>
                </c:pt>
                <c:pt idx="4">
                  <c:v>37.9</c:v>
                </c:pt>
                <c:pt idx="5">
                  <c:v>52</c:v>
                </c:pt>
                <c:pt idx="6">
                  <c:v>57.6</c:v>
                </c:pt>
                <c:pt idx="7">
                  <c:v>76.099999999999994</c:v>
                </c:pt>
                <c:pt idx="8">
                  <c:v>104.7</c:v>
                </c:pt>
                <c:pt idx="9">
                  <c:v>475.5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48-44A6-96C8-F821774F69A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62718463"/>
        <c:axId val="662726783"/>
      </c:barChart>
      <c:catAx>
        <c:axId val="66271846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662726783"/>
        <c:crosses val="autoZero"/>
        <c:auto val="1"/>
        <c:lblAlgn val="ctr"/>
        <c:lblOffset val="100"/>
        <c:noMultiLvlLbl val="0"/>
      </c:catAx>
      <c:valAx>
        <c:axId val="6627267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2718463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CD9-46CA-83B9-6E6C754B3653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CD9-46CA-83B9-6E6C754B365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CD9-46CA-83B9-6E6C754B3653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CD9-46CA-83B9-6E6C754B3653}"/>
              </c:ext>
            </c:extLst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CD9-46CA-83B9-6E6C754B3653}"/>
              </c:ext>
            </c:extLst>
          </c:dPt>
          <c:dPt>
            <c:idx val="5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CD9-46CA-83B9-6E6C754B3653}"/>
              </c:ext>
            </c:extLst>
          </c:dPt>
          <c:dPt>
            <c:idx val="6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CD9-46CA-83B9-6E6C754B3653}"/>
              </c:ext>
            </c:extLst>
          </c:dPt>
          <c:dPt>
            <c:idx val="7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1CD9-46CA-83B9-6E6C754B3653}"/>
              </c:ext>
            </c:extLst>
          </c:dPt>
          <c:dPt>
            <c:idx val="8"/>
            <c:bubble3D val="0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1CD9-46CA-83B9-6E6C754B3653}"/>
              </c:ext>
            </c:extLst>
          </c:dPt>
          <c:dPt>
            <c:idx val="9"/>
            <c:bubble3D val="0"/>
            <c:spPr>
              <a:gradFill>
                <a:gsLst>
                  <a:gs pos="100000">
                    <a:schemeClr val="accent4">
                      <a:lumMod val="60000"/>
                      <a:lumMod val="60000"/>
                      <a:lumOff val="40000"/>
                    </a:schemeClr>
                  </a:gs>
                  <a:gs pos="0">
                    <a:schemeClr val="accent4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1CD9-46CA-83B9-6E6C754B3653}"/>
              </c:ext>
            </c:extLst>
          </c:dPt>
          <c:dPt>
            <c:idx val="10"/>
            <c:bubble3D val="0"/>
            <c:spPr>
              <a:gradFill>
                <a:gsLst>
                  <a:gs pos="100000">
                    <a:schemeClr val="accent5">
                      <a:lumMod val="60000"/>
                      <a:lumMod val="60000"/>
                      <a:lumOff val="40000"/>
                    </a:schemeClr>
                  </a:gs>
                  <a:gs pos="0">
                    <a:schemeClr val="accent5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1CD9-46CA-83B9-6E6C754B3653}"/>
              </c:ext>
            </c:extLst>
          </c:dPt>
          <c:dPt>
            <c:idx val="11"/>
            <c:bubble3D val="0"/>
            <c:spPr>
              <a:gradFill>
                <a:gsLst>
                  <a:gs pos="100000">
                    <a:schemeClr val="accent6">
                      <a:lumMod val="60000"/>
                      <a:lumMod val="60000"/>
                      <a:lumOff val="40000"/>
                    </a:schemeClr>
                  </a:gs>
                  <a:gs pos="0">
                    <a:schemeClr val="accent6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1CD9-46CA-83B9-6E6C754B3653}"/>
              </c:ext>
            </c:extLst>
          </c:dPt>
          <c:dLbls>
            <c:dLbl>
              <c:idx val="0"/>
              <c:layout>
                <c:manualLayout>
                  <c:x val="0.20752954380270347"/>
                  <c:y val="-0.2495392620605518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700" b="0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2C6D15D8-2F15-4EC9-9E27-E7E5D5778D77}" type="CATEGORYNAME">
                      <a:rPr lang="ru-RU" sz="700" smtClean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700" baseline="0" dirty="0"/>
                      <a:t>: </a:t>
                    </a:r>
                    <a:fld id="{64663EA0-AD04-44B2-94A9-A032768A191F}" type="PERCENTAGE">
                      <a:rPr lang="ru-RU" sz="700" baseline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[ПРОЦЕНТ]</a:t>
                    </a:fld>
                    <a:endParaRPr lang="ru-RU" sz="7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26100705455654"/>
                      <c:h val="0.1755729715668448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CD9-46CA-83B9-6E6C754B3653}"/>
                </c:ext>
              </c:extLst>
            </c:dLbl>
            <c:dLbl>
              <c:idx val="1"/>
              <c:layout>
                <c:manualLayout>
                  <c:x val="-0.1423789681810298"/>
                  <c:y val="0.263814816959415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700" b="0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BB8D7838-1DB4-46C9-8C60-DEA1AE4B9269}" type="CATEGORYNAME">
                      <a:rPr lang="ru-RU" sz="70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700" baseline="0" dirty="0"/>
                      <a:t>; </a:t>
                    </a:r>
                    <a:fld id="{563C8B9F-DF70-4155-9CAA-E2B6310135E7}" type="PERCENTAGE">
                      <a:rPr lang="ru-RU" sz="700" baseline="0" smtClean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[ПРОЦЕНТ]</a:t>
                    </a:fld>
                    <a:endParaRPr lang="ru-RU" sz="7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120983380156457"/>
                      <c:h val="9.601239743203134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CD9-46CA-83B9-6E6C754B3653}"/>
                </c:ext>
              </c:extLst>
            </c:dLbl>
            <c:dLbl>
              <c:idx val="2"/>
              <c:layout>
                <c:manualLayout>
                  <c:x val="-0.22606484687285397"/>
                  <c:y val="5.2848255651818561E-2"/>
                </c:manualLayout>
              </c:layout>
              <c:tx>
                <c:rich>
                  <a:bodyPr/>
                  <a:lstStyle/>
                  <a:p>
                    <a:fld id="{DFCCACA9-122F-47BF-AC71-DA61A70A4A89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; </a:t>
                    </a:r>
                    <a:fld id="{DE57D699-097F-4A8B-B7F7-538D3F68AA5C}" type="PERCENTAGE">
                      <a:rPr lang="ru-RU" baseline="0" smtClean="0"/>
                      <a:pPr/>
                      <a:t>[ПРОЦЕНТ]</a:t>
                    </a:fld>
                    <a:endParaRPr lang="ru-RU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CD9-46CA-83B9-6E6C754B3653}"/>
                </c:ext>
              </c:extLst>
            </c:dLbl>
            <c:dLbl>
              <c:idx val="3"/>
              <c:layout>
                <c:manualLayout>
                  <c:x val="-0.25544729519752923"/>
                  <c:y val="-1.0850054010666396E-2"/>
                </c:manualLayout>
              </c:layout>
              <c:tx>
                <c:rich>
                  <a:bodyPr/>
                  <a:lstStyle/>
                  <a:p>
                    <a:fld id="{F2505865-D4C1-4B83-8FD2-415C835225C7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;  </a:t>
                    </a:r>
                    <a:fld id="{6AD78CF6-1413-406F-9426-7F0DF2ABF424}" type="PERCENTAGE">
                      <a:rPr lang="ru-RU" baseline="0"/>
                      <a:pPr/>
                      <a:t>[ПРОЦЕНТ]</a:t>
                    </a:fld>
                    <a:endParaRPr lang="ru-RU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CD9-46CA-83B9-6E6C754B3653}"/>
                </c:ext>
              </c:extLst>
            </c:dLbl>
            <c:dLbl>
              <c:idx val="4"/>
              <c:layout>
                <c:manualLayout>
                  <c:x val="-0.35040853947088035"/>
                  <c:y val="-0.11864076816944773"/>
                </c:manualLayout>
              </c:layout>
              <c:tx>
                <c:rich>
                  <a:bodyPr/>
                  <a:lstStyle/>
                  <a:p>
                    <a:fld id="{6996B6AB-D5EA-4FF8-90F9-C96580021E1B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; </a:t>
                    </a:r>
                    <a:fld id="{D6BF2A19-DD19-4115-A902-9BC8F65BACF8}" type="PERCENTAGE">
                      <a:rPr lang="ru-RU" baseline="0" smtClean="0"/>
                      <a:pPr/>
                      <a:t>[ПРОЦЕНТ]</a:t>
                    </a:fld>
                    <a:endParaRPr lang="ru-RU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CD9-46CA-83B9-6E6C754B3653}"/>
                </c:ext>
              </c:extLst>
            </c:dLbl>
            <c:dLbl>
              <c:idx val="5"/>
              <c:layout>
                <c:manualLayout>
                  <c:x val="-0.15562926367186944"/>
                  <c:y val="-0.153661862056194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700" b="0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E3A9603E-C3D7-49DF-9525-DFD7ACB4380A}" type="CATEGORYNAME">
                      <a:rPr lang="ru-RU" sz="70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700" baseline="0" dirty="0"/>
                      <a:t>; </a:t>
                    </a:r>
                    <a:fld id="{DDC76730-B38D-42F4-A577-B26C68DAA2C7}" type="PERCENTAGE">
                      <a:rPr lang="ru-RU" sz="700" baseline="0" smtClean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[ПРОЦЕНТ]</a:t>
                    </a:fld>
                    <a:endParaRPr lang="ru-RU" sz="7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81069675233921"/>
                      <c:h val="0.123118092482137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1CD9-46CA-83B9-6E6C754B3653}"/>
                </c:ext>
              </c:extLst>
            </c:dLbl>
            <c:dLbl>
              <c:idx val="6"/>
              <c:layout>
                <c:manualLayout>
                  <c:x val="9.6884203999379939E-3"/>
                  <c:y val="-0.1576663146134638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700" b="0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7A44B250-7583-4454-B9C6-29DCDDF26287}" type="CATEGORYNAME">
                      <a:rPr lang="ru-RU" sz="70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700" baseline="0" dirty="0"/>
                      <a:t>; </a:t>
                    </a:r>
                    <a:fld id="{21881C95-50D7-44D7-9FD3-8A55490D4C56}" type="PERCENTAGE">
                      <a:rPr lang="ru-RU" sz="700" baseline="0" smtClean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[ПРОЦЕНТ]</a:t>
                    </a:fld>
                    <a:endParaRPr lang="ru-RU" sz="7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415360936861561"/>
                      <c:h val="4.449057087563567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1CD9-46CA-83B9-6E6C754B3653}"/>
                </c:ext>
              </c:extLst>
            </c:dLbl>
            <c:dLbl>
              <c:idx val="7"/>
              <c:layout>
                <c:manualLayout>
                  <c:x val="0.21357552714209696"/>
                  <c:y val="-0.1445451085972206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700" b="0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AE3D1DDC-2F47-4F49-BC99-866F36C1230C}" type="CATEGORYNAME">
                      <a:rPr lang="ru-RU" sz="70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700" baseline="0" dirty="0"/>
                      <a:t>; </a:t>
                    </a:r>
                    <a:fld id="{43BF5713-4193-4589-8E26-02315D2D1795}" type="PERCENTAGE">
                      <a:rPr lang="ru-RU" sz="700" baseline="0" smtClean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[ПРОЦЕНТ]</a:t>
                    </a:fld>
                    <a:endParaRPr lang="ru-RU" sz="7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339816820856555"/>
                      <c:h val="8.832139811926259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1CD9-46CA-83B9-6E6C754B36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развитие образования</c:v>
                </c:pt>
                <c:pt idx="1">
                  <c:v>управление мун.финансами</c:v>
                </c:pt>
                <c:pt idx="2">
                  <c:v>развитие культуры</c:v>
                </c:pt>
                <c:pt idx="3">
                  <c:v>модернизация ЖКХ</c:v>
                </c:pt>
                <c:pt idx="4">
                  <c:v>развитие транспортной системы</c:v>
                </c:pt>
                <c:pt idx="5">
                  <c:v>развитие физической культуры и спорта</c:v>
                </c:pt>
                <c:pt idx="6">
                  <c:v>другие</c:v>
                </c:pt>
                <c:pt idx="7">
                  <c:v>молодежь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490.1</c:v>
                </c:pt>
                <c:pt idx="1">
                  <c:v>137</c:v>
                </c:pt>
                <c:pt idx="2">
                  <c:v>64.400000000000006</c:v>
                </c:pt>
                <c:pt idx="3">
                  <c:v>60.9</c:v>
                </c:pt>
                <c:pt idx="4">
                  <c:v>32.1</c:v>
                </c:pt>
                <c:pt idx="5">
                  <c:v>17.899999999999999</c:v>
                </c:pt>
                <c:pt idx="6">
                  <c:v>11.2</c:v>
                </c:pt>
                <c:pt idx="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1CD9-46CA-83B9-6E6C754B3653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0.13367</cdr:x>
      <cdr:y>0.81938</cdr:y>
    </cdr:from>
    <cdr:to>
      <cdr:x>0.25578</cdr:x>
      <cdr:y>0.89647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D9B7DF93-6690-71E9-8ADB-0995D6866AC3}"/>
            </a:ext>
          </a:extLst>
        </cdr:cNvPr>
        <cdr:cNvSpPr txBox="1"/>
      </cdr:nvSpPr>
      <cdr:spPr>
        <a:xfrm xmlns:a="http://schemas.openxmlformats.org/drawingml/2006/main">
          <a:off x="472956" y="2364030"/>
          <a:ext cx="432048" cy="222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7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410,3</a:t>
          </a:r>
        </a:p>
      </cdr:txBody>
    </cdr:sp>
  </cdr:relSizeAnchor>
  <cdr:relSizeAnchor xmlns:cdr="http://schemas.openxmlformats.org/drawingml/2006/chartDrawing">
    <cdr:from>
      <cdr:x>0.79552</cdr:x>
      <cdr:y>0.8109</cdr:y>
    </cdr:from>
    <cdr:to>
      <cdr:x>0.91762</cdr:x>
      <cdr:y>0.89571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761BA00F-B13D-0C3A-CD9B-EA8E846E3082}"/>
            </a:ext>
          </a:extLst>
        </cdr:cNvPr>
        <cdr:cNvSpPr txBox="1"/>
      </cdr:nvSpPr>
      <cdr:spPr>
        <a:xfrm xmlns:a="http://schemas.openxmlformats.org/drawingml/2006/main">
          <a:off x="2814756" y="2339563"/>
          <a:ext cx="432048" cy="2446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7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302,5</a:t>
          </a:r>
        </a:p>
      </cdr:txBody>
    </cdr:sp>
  </cdr:relSizeAnchor>
  <cdr:relSizeAnchor xmlns:cdr="http://schemas.openxmlformats.org/drawingml/2006/chartDrawing">
    <cdr:from>
      <cdr:x>0.57286</cdr:x>
      <cdr:y>0.24433</cdr:y>
    </cdr:from>
    <cdr:to>
      <cdr:x>0.69497</cdr:x>
      <cdr:y>0.32491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BE20D1BF-71D8-CBA2-742B-6E90CD1F0A15}"/>
            </a:ext>
          </a:extLst>
        </cdr:cNvPr>
        <cdr:cNvSpPr txBox="1"/>
      </cdr:nvSpPr>
      <cdr:spPr>
        <a:xfrm xmlns:a="http://schemas.openxmlformats.org/drawingml/2006/main">
          <a:off x="2026948" y="704924"/>
          <a:ext cx="432048" cy="2324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65,3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0.27627</cdr:x>
      <cdr:y>0.38848</cdr:y>
    </cdr:from>
    <cdr:to>
      <cdr:x>0.72373</cdr:x>
      <cdr:y>0.71169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DCBE3C98-94B3-2C6B-B98A-71FB7A6FDE0A}"/>
            </a:ext>
          </a:extLst>
        </cdr:cNvPr>
        <cdr:cNvSpPr txBox="1"/>
      </cdr:nvSpPr>
      <cdr:spPr>
        <a:xfrm xmlns:a="http://schemas.openxmlformats.org/drawingml/2006/main">
          <a:off x="541438" y="715757"/>
          <a:ext cx="876926" cy="595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2,82 </a:t>
          </a:r>
        </a:p>
        <a:p xmlns:a="http://schemas.openxmlformats.org/drawingml/2006/main">
          <a:pPr algn="ctr"/>
          <a:r>
            <a: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млн. руб.</a:t>
          </a:r>
        </a:p>
      </cdr:txBody>
    </cdr:sp>
  </cdr:relSizeAnchor>
  <cdr:relSizeAnchor xmlns:cdr="http://schemas.openxmlformats.org/drawingml/2006/chartDrawing">
    <cdr:from>
      <cdr:x>0.32605</cdr:x>
      <cdr:y>0.71818</cdr:y>
    </cdr:from>
    <cdr:to>
      <cdr:x>0.661</cdr:x>
      <cdr:y>0.9364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AF556359-F77E-539E-EFAF-54EC29CFED53}"/>
            </a:ext>
          </a:extLst>
        </cdr:cNvPr>
        <cdr:cNvSpPr txBox="1"/>
      </cdr:nvSpPr>
      <cdr:spPr>
        <a:xfrm xmlns:a="http://schemas.openxmlformats.org/drawingml/2006/main">
          <a:off x="696137" y="1323220"/>
          <a:ext cx="715156" cy="4020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2,59 </a:t>
          </a:r>
        </a:p>
        <a:p xmlns:a="http://schemas.openxmlformats.org/drawingml/2006/main">
          <a:pPr algn="ctr"/>
          <a:r>
            <a:rPr lang="ru-RU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млн. руб.</a:t>
          </a:r>
        </a:p>
      </cdr:txBody>
    </cdr:sp>
  </cdr:relSizeAnchor>
  <cdr:relSizeAnchor xmlns:cdr="http://schemas.openxmlformats.org/drawingml/2006/chartDrawing">
    <cdr:from>
      <cdr:x>0.28503</cdr:x>
      <cdr:y>0.09119</cdr:y>
    </cdr:from>
    <cdr:to>
      <cdr:x>0.58815</cdr:x>
      <cdr:y>0.34345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9A49844-33A2-9015-00C7-1D293FC99008}"/>
            </a:ext>
          </a:extLst>
        </cdr:cNvPr>
        <cdr:cNvSpPr txBox="1"/>
      </cdr:nvSpPr>
      <cdr:spPr>
        <a:xfrm xmlns:a="http://schemas.openxmlformats.org/drawingml/2006/main">
          <a:off x="608551" y="168016"/>
          <a:ext cx="647204" cy="4647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0,23 </a:t>
          </a:r>
        </a:p>
        <a:p xmlns:a="http://schemas.openxmlformats.org/drawingml/2006/main">
          <a:pPr algn="ctr"/>
          <a:r>
            <a:rPr lang="ru-RU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млн. руб.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547" cy="3387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778" y="1"/>
            <a:ext cx="4302545" cy="3387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2940B-7A31-4E9E-865D-DF5BE71FDB8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443562"/>
            <a:ext cx="4302547" cy="3387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778" y="6443562"/>
            <a:ext cx="4302545" cy="3387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5F660-0419-4F87-BA66-133AB1A372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688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543" cy="3391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799" y="1"/>
            <a:ext cx="4301543" cy="3391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E2949-3021-4860-A949-BB869C8D9870}" type="datetimeFigureOut">
              <a:rPr lang="ru-RU" smtClean="0"/>
              <a:pPr/>
              <a:t>15.03.2023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67175" y="508000"/>
            <a:ext cx="1792288" cy="25447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2110"/>
            <a:ext cx="7941310" cy="3052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43041"/>
            <a:ext cx="4301543" cy="3391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799" y="6443041"/>
            <a:ext cx="4301543" cy="3391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DEA6A-03F3-4B3B-854C-0BB415267E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0659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79874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59748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39622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19496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99369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79243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59117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38991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0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478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513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85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693" y="1237457"/>
            <a:ext cx="4529852" cy="2632440"/>
          </a:xfrm>
        </p:spPr>
        <p:txBody>
          <a:bodyPr anchor="b"/>
          <a:lstStyle>
            <a:lvl1pPr algn="ctr">
              <a:defRPr sz="349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6155" y="3971414"/>
            <a:ext cx="3996929" cy="1825554"/>
          </a:xfrm>
        </p:spPr>
        <p:txBody>
          <a:bodyPr/>
          <a:lstStyle>
            <a:lvl1pPr marL="0" indent="0" algn="ctr">
              <a:buNone/>
              <a:defRPr sz="1399"/>
            </a:lvl1pPr>
            <a:lvl2pPr marL="266456" indent="0" algn="ctr">
              <a:buNone/>
              <a:defRPr sz="1166"/>
            </a:lvl2pPr>
            <a:lvl3pPr marL="532912" indent="0" algn="ctr">
              <a:buNone/>
              <a:defRPr sz="1049"/>
            </a:lvl3pPr>
            <a:lvl4pPr marL="799368" indent="0" algn="ctr">
              <a:buNone/>
              <a:defRPr sz="932"/>
            </a:lvl4pPr>
            <a:lvl5pPr marL="1065825" indent="0" algn="ctr">
              <a:buNone/>
              <a:defRPr sz="932"/>
            </a:lvl5pPr>
            <a:lvl6pPr marL="1332281" indent="0" algn="ctr">
              <a:buNone/>
              <a:defRPr sz="932"/>
            </a:lvl6pPr>
            <a:lvl7pPr marL="1598737" indent="0" algn="ctr">
              <a:buNone/>
              <a:defRPr sz="932"/>
            </a:lvl7pPr>
            <a:lvl8pPr marL="1865193" indent="0" algn="ctr">
              <a:buNone/>
              <a:defRPr sz="932"/>
            </a:lvl8pPr>
            <a:lvl9pPr marL="2131649" indent="0" algn="ctr">
              <a:buNone/>
              <a:defRPr sz="932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82B20-42D0-4737-9C7D-5D358BA34326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3007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3C88-F54B-4553-BDB5-509CA29F63EF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999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3736" y="402567"/>
            <a:ext cx="1149117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386" y="402567"/>
            <a:ext cx="3380735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C028D-33AF-4234-BED0-B332FD5FD98F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7818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13399-614A-4B59-8C49-0F86132D3168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05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10" y="1885067"/>
            <a:ext cx="4596468" cy="3145275"/>
          </a:xfrm>
        </p:spPr>
        <p:txBody>
          <a:bodyPr anchor="b"/>
          <a:lstStyle>
            <a:lvl1pPr>
              <a:defRPr sz="349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610" y="5060097"/>
            <a:ext cx="4596468" cy="1654026"/>
          </a:xfrm>
        </p:spPr>
        <p:txBody>
          <a:bodyPr/>
          <a:lstStyle>
            <a:lvl1pPr marL="0" indent="0">
              <a:buNone/>
              <a:defRPr sz="1399">
                <a:solidFill>
                  <a:schemeClr val="tx1"/>
                </a:solidFill>
              </a:defRPr>
            </a:lvl1pPr>
            <a:lvl2pPr marL="266456" indent="0">
              <a:buNone/>
              <a:defRPr sz="1166">
                <a:solidFill>
                  <a:schemeClr val="tx1">
                    <a:tint val="75000"/>
                  </a:schemeClr>
                </a:solidFill>
              </a:defRPr>
            </a:lvl2pPr>
            <a:lvl3pPr marL="532912" indent="0">
              <a:buNone/>
              <a:defRPr sz="1049">
                <a:solidFill>
                  <a:schemeClr val="tx1">
                    <a:tint val="75000"/>
                  </a:schemeClr>
                </a:solidFill>
              </a:defRPr>
            </a:lvl3pPr>
            <a:lvl4pPr marL="799368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4pPr>
            <a:lvl5pPr marL="1065825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5pPr>
            <a:lvl6pPr marL="1332281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6pPr>
            <a:lvl7pPr marL="1598737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7pPr>
            <a:lvl8pPr marL="1865193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8pPr>
            <a:lvl9pPr marL="2131649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4FA9B-7046-4478-864D-C5F410685454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987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385" y="2012836"/>
            <a:ext cx="2264926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927" y="2012836"/>
            <a:ext cx="2264926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AF1DC-F4BD-4B41-9A4D-E4DC10D20327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991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079" y="402569"/>
            <a:ext cx="4596468" cy="146149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7080" y="1853560"/>
            <a:ext cx="2254517" cy="908401"/>
          </a:xfrm>
        </p:spPr>
        <p:txBody>
          <a:bodyPr anchor="b"/>
          <a:lstStyle>
            <a:lvl1pPr marL="0" indent="0">
              <a:buNone/>
              <a:defRPr sz="1399" b="1"/>
            </a:lvl1pPr>
            <a:lvl2pPr marL="266456" indent="0">
              <a:buNone/>
              <a:defRPr sz="1166" b="1"/>
            </a:lvl2pPr>
            <a:lvl3pPr marL="532912" indent="0">
              <a:buNone/>
              <a:defRPr sz="1049" b="1"/>
            </a:lvl3pPr>
            <a:lvl4pPr marL="799368" indent="0">
              <a:buNone/>
              <a:defRPr sz="932" b="1"/>
            </a:lvl4pPr>
            <a:lvl5pPr marL="1065825" indent="0">
              <a:buNone/>
              <a:defRPr sz="932" b="1"/>
            </a:lvl5pPr>
            <a:lvl6pPr marL="1332281" indent="0">
              <a:buNone/>
              <a:defRPr sz="932" b="1"/>
            </a:lvl6pPr>
            <a:lvl7pPr marL="1598737" indent="0">
              <a:buNone/>
              <a:defRPr sz="932" b="1"/>
            </a:lvl7pPr>
            <a:lvl8pPr marL="1865193" indent="0">
              <a:buNone/>
              <a:defRPr sz="932" b="1"/>
            </a:lvl8pPr>
            <a:lvl9pPr marL="2131649" indent="0">
              <a:buNone/>
              <a:defRPr sz="93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7080" y="2761961"/>
            <a:ext cx="2254517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927" y="1853560"/>
            <a:ext cx="2265620" cy="908401"/>
          </a:xfrm>
        </p:spPr>
        <p:txBody>
          <a:bodyPr anchor="b"/>
          <a:lstStyle>
            <a:lvl1pPr marL="0" indent="0">
              <a:buNone/>
              <a:defRPr sz="1399" b="1"/>
            </a:lvl1pPr>
            <a:lvl2pPr marL="266456" indent="0">
              <a:buNone/>
              <a:defRPr sz="1166" b="1"/>
            </a:lvl2pPr>
            <a:lvl3pPr marL="532912" indent="0">
              <a:buNone/>
              <a:defRPr sz="1049" b="1"/>
            </a:lvl3pPr>
            <a:lvl4pPr marL="799368" indent="0">
              <a:buNone/>
              <a:defRPr sz="932" b="1"/>
            </a:lvl4pPr>
            <a:lvl5pPr marL="1065825" indent="0">
              <a:buNone/>
              <a:defRPr sz="932" b="1"/>
            </a:lvl5pPr>
            <a:lvl6pPr marL="1332281" indent="0">
              <a:buNone/>
              <a:defRPr sz="932" b="1"/>
            </a:lvl6pPr>
            <a:lvl7pPr marL="1598737" indent="0">
              <a:buNone/>
              <a:defRPr sz="932" b="1"/>
            </a:lvl7pPr>
            <a:lvl8pPr marL="1865193" indent="0">
              <a:buNone/>
              <a:defRPr sz="932" b="1"/>
            </a:lvl8pPr>
            <a:lvl9pPr marL="2131649" indent="0">
              <a:buNone/>
              <a:defRPr sz="93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927" y="2761961"/>
            <a:ext cx="2265620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B0B3-E597-4CE0-95F9-5703216EBA6E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512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CFC3-DDA1-44DF-B22E-FEA28E223C7E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1534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8411-1334-4B34-9E4D-7ED5D863B1C0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406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079" y="504084"/>
            <a:ext cx="1718818" cy="1764295"/>
          </a:xfrm>
        </p:spPr>
        <p:txBody>
          <a:bodyPr anchor="b"/>
          <a:lstStyle>
            <a:lvl1pPr>
              <a:defRPr sz="186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5620" y="1088683"/>
            <a:ext cx="2697927" cy="5373398"/>
          </a:xfrm>
        </p:spPr>
        <p:txBody>
          <a:bodyPr/>
          <a:lstStyle>
            <a:lvl1pPr>
              <a:defRPr sz="1865"/>
            </a:lvl1pPr>
            <a:lvl2pPr>
              <a:defRPr sz="1632"/>
            </a:lvl2pPr>
            <a:lvl3pPr>
              <a:defRPr sz="1399"/>
            </a:lvl3pPr>
            <a:lvl4pPr>
              <a:defRPr sz="1166"/>
            </a:lvl4pPr>
            <a:lvl5pPr>
              <a:defRPr sz="1166"/>
            </a:lvl5pPr>
            <a:lvl6pPr>
              <a:defRPr sz="1166"/>
            </a:lvl6pPr>
            <a:lvl7pPr>
              <a:defRPr sz="1166"/>
            </a:lvl7pPr>
            <a:lvl8pPr>
              <a:defRPr sz="1166"/>
            </a:lvl8pPr>
            <a:lvl9pPr>
              <a:defRPr sz="116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7079" y="2268379"/>
            <a:ext cx="1718818" cy="4202453"/>
          </a:xfrm>
        </p:spPr>
        <p:txBody>
          <a:bodyPr/>
          <a:lstStyle>
            <a:lvl1pPr marL="0" indent="0">
              <a:buNone/>
              <a:defRPr sz="932"/>
            </a:lvl1pPr>
            <a:lvl2pPr marL="266456" indent="0">
              <a:buNone/>
              <a:defRPr sz="816"/>
            </a:lvl2pPr>
            <a:lvl3pPr marL="532912" indent="0">
              <a:buNone/>
              <a:defRPr sz="699"/>
            </a:lvl3pPr>
            <a:lvl4pPr marL="799368" indent="0">
              <a:buNone/>
              <a:defRPr sz="583"/>
            </a:lvl4pPr>
            <a:lvl5pPr marL="1065825" indent="0">
              <a:buNone/>
              <a:defRPr sz="583"/>
            </a:lvl5pPr>
            <a:lvl6pPr marL="1332281" indent="0">
              <a:buNone/>
              <a:defRPr sz="583"/>
            </a:lvl6pPr>
            <a:lvl7pPr marL="1598737" indent="0">
              <a:buNone/>
              <a:defRPr sz="583"/>
            </a:lvl7pPr>
            <a:lvl8pPr marL="1865193" indent="0">
              <a:buNone/>
              <a:defRPr sz="583"/>
            </a:lvl8pPr>
            <a:lvl9pPr marL="2131649" indent="0">
              <a:buNone/>
              <a:defRPr sz="58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E4779-1CBC-4FCF-B5A5-061F8EF3C58F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479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079" y="504084"/>
            <a:ext cx="1718818" cy="1764295"/>
          </a:xfrm>
        </p:spPr>
        <p:txBody>
          <a:bodyPr anchor="b"/>
          <a:lstStyle>
            <a:lvl1pPr>
              <a:defRPr sz="186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5620" y="1088683"/>
            <a:ext cx="2697927" cy="5373398"/>
          </a:xfrm>
        </p:spPr>
        <p:txBody>
          <a:bodyPr anchor="t"/>
          <a:lstStyle>
            <a:lvl1pPr marL="0" indent="0">
              <a:buNone/>
              <a:defRPr sz="1865"/>
            </a:lvl1pPr>
            <a:lvl2pPr marL="266456" indent="0">
              <a:buNone/>
              <a:defRPr sz="1632"/>
            </a:lvl2pPr>
            <a:lvl3pPr marL="532912" indent="0">
              <a:buNone/>
              <a:defRPr sz="1399"/>
            </a:lvl3pPr>
            <a:lvl4pPr marL="799368" indent="0">
              <a:buNone/>
              <a:defRPr sz="1166"/>
            </a:lvl4pPr>
            <a:lvl5pPr marL="1065825" indent="0">
              <a:buNone/>
              <a:defRPr sz="1166"/>
            </a:lvl5pPr>
            <a:lvl6pPr marL="1332281" indent="0">
              <a:buNone/>
              <a:defRPr sz="1166"/>
            </a:lvl6pPr>
            <a:lvl7pPr marL="1598737" indent="0">
              <a:buNone/>
              <a:defRPr sz="1166"/>
            </a:lvl7pPr>
            <a:lvl8pPr marL="1865193" indent="0">
              <a:buNone/>
              <a:defRPr sz="1166"/>
            </a:lvl8pPr>
            <a:lvl9pPr marL="2131649" indent="0">
              <a:buNone/>
              <a:defRPr sz="1166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7079" y="2268379"/>
            <a:ext cx="1718818" cy="4202453"/>
          </a:xfrm>
        </p:spPr>
        <p:txBody>
          <a:bodyPr/>
          <a:lstStyle>
            <a:lvl1pPr marL="0" indent="0">
              <a:buNone/>
              <a:defRPr sz="932"/>
            </a:lvl1pPr>
            <a:lvl2pPr marL="266456" indent="0">
              <a:buNone/>
              <a:defRPr sz="816"/>
            </a:lvl2pPr>
            <a:lvl3pPr marL="532912" indent="0">
              <a:buNone/>
              <a:defRPr sz="699"/>
            </a:lvl3pPr>
            <a:lvl4pPr marL="799368" indent="0">
              <a:buNone/>
              <a:defRPr sz="583"/>
            </a:lvl4pPr>
            <a:lvl5pPr marL="1065825" indent="0">
              <a:buNone/>
              <a:defRPr sz="583"/>
            </a:lvl5pPr>
            <a:lvl6pPr marL="1332281" indent="0">
              <a:buNone/>
              <a:defRPr sz="583"/>
            </a:lvl6pPr>
            <a:lvl7pPr marL="1598737" indent="0">
              <a:buNone/>
              <a:defRPr sz="583"/>
            </a:lvl7pPr>
            <a:lvl8pPr marL="1865193" indent="0">
              <a:buNone/>
              <a:defRPr sz="583"/>
            </a:lvl8pPr>
            <a:lvl9pPr marL="2131649" indent="0">
              <a:buNone/>
              <a:defRPr sz="58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C9EA-5FC2-4F11-B682-6AD8ECE2CE8B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289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385" y="402569"/>
            <a:ext cx="4596468" cy="1461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385" y="2012836"/>
            <a:ext cx="4596468" cy="4797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385" y="7008172"/>
            <a:ext cx="1199079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78749-7884-467B-A61F-2F45C0536021}" type="datetime1">
              <a:rPr lang="ru-RU" smtClean="0"/>
              <a:t>15.03.2023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5310" y="7008172"/>
            <a:ext cx="1798618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3774" y="7008172"/>
            <a:ext cx="1199079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42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35" r:id="rId1"/>
    <p:sldLayoutId id="2147485136" r:id="rId2"/>
    <p:sldLayoutId id="2147485137" r:id="rId3"/>
    <p:sldLayoutId id="2147485138" r:id="rId4"/>
    <p:sldLayoutId id="2147485139" r:id="rId5"/>
    <p:sldLayoutId id="2147485140" r:id="rId6"/>
    <p:sldLayoutId id="2147485141" r:id="rId7"/>
    <p:sldLayoutId id="2147485142" r:id="rId8"/>
    <p:sldLayoutId id="2147485143" r:id="rId9"/>
    <p:sldLayoutId id="2147485144" r:id="rId10"/>
    <p:sldLayoutId id="2147485145" r:id="rId11"/>
  </p:sldLayoutIdLst>
  <p:hf hdr="0" ftr="0" dt="0"/>
  <p:txStyles>
    <p:titleStyle>
      <a:lvl1pPr algn="l" defTabSz="532912" rtl="0" eaLnBrk="1" latinLnBrk="0" hangingPunct="1">
        <a:lnSpc>
          <a:spcPct val="90000"/>
        </a:lnSpc>
        <a:spcBef>
          <a:spcPct val="0"/>
        </a:spcBef>
        <a:buNone/>
        <a:defRPr sz="25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228" indent="-133228" algn="l" defTabSz="532912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1pPr>
      <a:lvl2pPr marL="399684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9" kern="1200">
          <a:solidFill>
            <a:schemeClr val="tx1"/>
          </a:solidFill>
          <a:latin typeface="+mn-lt"/>
          <a:ea typeface="+mn-ea"/>
          <a:cs typeface="+mn-cs"/>
        </a:defRPr>
      </a:lvl2pPr>
      <a:lvl3pPr marL="666140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6" kern="1200">
          <a:solidFill>
            <a:schemeClr val="tx1"/>
          </a:solidFill>
          <a:latin typeface="+mn-lt"/>
          <a:ea typeface="+mn-ea"/>
          <a:cs typeface="+mn-cs"/>
        </a:defRPr>
      </a:lvl3pPr>
      <a:lvl4pPr marL="932597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9053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509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965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8421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877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456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912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368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825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2281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737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5193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1649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3" Type="http://schemas.openxmlformats.org/officeDocument/2006/relationships/chart" Target="../charts/chart9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chart" Target="../charts/chart8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hyperlink" Target="https://fin.ach-rajon.ru/programmy/municipalnye-programmy-deistvuyuschie-v-2023-godu" TargetMode="External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3.wdp"/><Relationship Id="rId7" Type="http://schemas.openxmlformats.org/officeDocument/2006/relationships/chart" Target="../charts/chart1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0.xml"/><Relationship Id="rId5" Type="http://schemas.openxmlformats.org/officeDocument/2006/relationships/image" Target="../media/image24.png"/><Relationship Id="rId10" Type="http://schemas.openxmlformats.org/officeDocument/2006/relationships/image" Target="../media/image26.jpeg"/><Relationship Id="rId4" Type="http://schemas.openxmlformats.org/officeDocument/2006/relationships/image" Target="../media/image23.pn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6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chart" Target="../charts/char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3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9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1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6387" y="1244996"/>
            <a:ext cx="4319303" cy="2234940"/>
          </a:xfrm>
          <a:prstGeom prst="rect">
            <a:avLst/>
          </a:prstGeom>
          <a:noFill/>
        </p:spPr>
        <p:txBody>
          <a:bodyPr wrap="square" lIns="75975" tIns="37989" rIns="75975" bIns="37989" rtlCol="0">
            <a:spAutoFit/>
          </a:bodyPr>
          <a:lstStyle/>
          <a:p>
            <a:pPr algn="ctr">
              <a:lnSpc>
                <a:spcPts val="2347"/>
              </a:lnSpc>
            </a:pPr>
            <a:endParaRPr lang="ru-RU" sz="2500" b="1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402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ПУТЕВОДИТЕЛЬ</a:t>
            </a:r>
            <a:r>
              <a:rPr lang="en-US" sz="2402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2" b="1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703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решению Ачинского районного Совета депутатов «О районном бюджете на 2023 год и плановые период 2024-2025 годов» </a:t>
            </a:r>
          </a:p>
          <a:p>
            <a:pPr algn="ctr"/>
            <a:r>
              <a:rPr lang="ru-RU" sz="1277" i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(утвержден 15.12.2022 № 22-177Р)</a:t>
            </a:r>
          </a:p>
          <a:p>
            <a:pPr algn="ctr">
              <a:lnSpc>
                <a:spcPts val="2347"/>
              </a:lnSpc>
            </a:pPr>
            <a:endParaRPr lang="ru-RU" sz="1051" b="1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357666-6DED-49B5-9B01-47C48C5D95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850" y="265899"/>
            <a:ext cx="774376" cy="9790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F71A060-F8FE-F21F-5736-443B9A9C5F0C}"/>
              </a:ext>
            </a:extLst>
          </p:cNvPr>
          <p:cNvSpPr txBox="1"/>
          <p:nvPr/>
        </p:nvSpPr>
        <p:spPr>
          <a:xfrm>
            <a:off x="1887411" y="6660951"/>
            <a:ext cx="1554416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7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DF3107-4B7C-4C44-A717-191D640648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020" y="3479936"/>
            <a:ext cx="5005197" cy="29363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id="{2BD45E55-590B-78EB-F777-59B550472C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6376016"/>
              </p:ext>
            </p:extLst>
          </p:nvPr>
        </p:nvGraphicFramePr>
        <p:xfrm>
          <a:off x="425376" y="1112539"/>
          <a:ext cx="4889858" cy="2387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31763" y="363685"/>
            <a:ext cx="4392818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Характеристика расходной части                                районного бюджета на 2023 год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14655" y="955136"/>
            <a:ext cx="1105723" cy="259599"/>
          </a:xfrm>
          <a:prstGeom prst="rect">
            <a:avLst/>
          </a:prstGeom>
          <a:noFill/>
        </p:spPr>
        <p:txBody>
          <a:bodyPr wrap="square" lIns="89448" tIns="44724" rIns="89448" bIns="44724" rtlCol="0">
            <a:spAutoFit/>
          </a:bodyPr>
          <a:lstStyle/>
          <a:p>
            <a:pPr algn="ctr"/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3C000F-FC66-47D0-8B80-1FEC50CC6CA8}"/>
              </a:ext>
            </a:extLst>
          </p:cNvPr>
          <p:cNvSpPr txBox="1"/>
          <p:nvPr/>
        </p:nvSpPr>
        <p:spPr>
          <a:xfrm>
            <a:off x="924526" y="6136423"/>
            <a:ext cx="17708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94,48 %</a:t>
            </a:r>
            <a:r>
              <a:rPr lang="ru-RU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программных </a:t>
            </a:r>
          </a:p>
          <a:p>
            <a:pPr algn="ctr"/>
            <a:r>
              <a:rPr lang="ru-RU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расходов бюджета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807CE4-D32B-469B-92FE-BBBAE68290C8}"/>
              </a:ext>
            </a:extLst>
          </p:cNvPr>
          <p:cNvSpPr txBox="1"/>
          <p:nvPr/>
        </p:nvSpPr>
        <p:spPr>
          <a:xfrm>
            <a:off x="2578745" y="6073045"/>
            <a:ext cx="394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=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E9003-B5B7-4A2C-BA04-5115CEA62A37}"/>
              </a:ext>
            </a:extLst>
          </p:cNvPr>
          <p:cNvSpPr txBox="1"/>
          <p:nvPr/>
        </p:nvSpPr>
        <p:spPr>
          <a:xfrm>
            <a:off x="2855995" y="6113540"/>
            <a:ext cx="106684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  <a:r>
              <a:rPr lang="ru-RU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</a:t>
            </a:r>
            <a:r>
              <a:rPr lang="ru-RU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муниципальных</a:t>
            </a:r>
          </a:p>
          <a:p>
            <a:pPr algn="ctr"/>
            <a:r>
              <a:rPr lang="ru-RU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программ</a:t>
            </a:r>
            <a:endParaRPr lang="ru-RU" sz="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441B6B-8C63-867C-B9D0-79A7EF75324B}"/>
              </a:ext>
            </a:extLst>
          </p:cNvPr>
          <p:cNvSpPr txBox="1"/>
          <p:nvPr/>
        </p:nvSpPr>
        <p:spPr>
          <a:xfrm>
            <a:off x="3697198" y="2747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AD79F5-C3F8-BD70-DCFC-946B3C782AA8}"/>
              </a:ext>
            </a:extLst>
          </p:cNvPr>
          <p:cNvSpPr txBox="1"/>
          <p:nvPr/>
        </p:nvSpPr>
        <p:spPr>
          <a:xfrm>
            <a:off x="861264" y="3455827"/>
            <a:ext cx="38296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Муниципальные программы районного бюджета</a:t>
            </a:r>
          </a:p>
        </p:txBody>
      </p:sp>
      <p:graphicFrame>
        <p:nvGraphicFramePr>
          <p:cNvPr id="3" name="Объект 4">
            <a:extLst>
              <a:ext uri="{FF2B5EF4-FFF2-40B4-BE49-F238E27FC236}">
                <a16:creationId xmlns:a16="http://schemas.microsoft.com/office/drawing/2014/main" id="{A5A4FD68-74AD-C799-DB01-BDD02D69F1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5114601"/>
              </p:ext>
            </p:extLst>
          </p:nvPr>
        </p:nvGraphicFramePr>
        <p:xfrm>
          <a:off x="230520" y="3790516"/>
          <a:ext cx="4889858" cy="2457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C1E2BCC-7586-3D72-BCDD-80B2EF5AABF6}"/>
              </a:ext>
            </a:extLst>
          </p:cNvPr>
          <p:cNvSpPr txBox="1"/>
          <p:nvPr/>
        </p:nvSpPr>
        <p:spPr>
          <a:xfrm>
            <a:off x="2133323" y="4726635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819,6 </a:t>
            </a:r>
          </a:p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F8D895-A677-5907-14C3-22E72AE10FC3}"/>
              </a:ext>
            </a:extLst>
          </p:cNvPr>
          <p:cNvSpPr txBox="1"/>
          <p:nvPr/>
        </p:nvSpPr>
        <p:spPr>
          <a:xfrm>
            <a:off x="176519" y="6844442"/>
            <a:ext cx="5047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текстом любой из муниципальных программ вы можете ознакомиться на сайте администрации Ачинского района: </a:t>
            </a:r>
          </a:p>
          <a:p>
            <a:r>
              <a:rPr lang="en-US" sz="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https://fin.ach-rajon.ru/programmy/municipalnye-programmy-deistvuyuschie-v-2023-godu</a:t>
            </a:r>
            <a:endParaRPr lang="ru-RU" sz="800" b="1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8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84" name="Picture 12" descr="значок вектор открытая книга PNG , книга, открытый, икону книги PNG  картинки и пнг рисунок для бесплатной загрузки">
            <a:extLst>
              <a:ext uri="{FF2B5EF4-FFF2-40B4-BE49-F238E27FC236}">
                <a16:creationId xmlns:a16="http://schemas.microsoft.com/office/drawing/2014/main" id="{17375A5A-5EE0-1EDB-0E2C-D3E35BFA2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4" y="3346776"/>
            <a:ext cx="479712" cy="4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рисунки без фона с книгами">
            <a:extLst>
              <a:ext uri="{FF2B5EF4-FFF2-40B4-BE49-F238E27FC236}">
                <a16:creationId xmlns:a16="http://schemas.microsoft.com/office/drawing/2014/main" id="{98C5C509-BA19-B3AB-9CF2-E71A0F880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43" y="1151170"/>
            <a:ext cx="331638" cy="32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ombre de negocios, Gráficos 3d por computadora, mano, gente png | Klipartz">
            <a:extLst>
              <a:ext uri="{FF2B5EF4-FFF2-40B4-BE49-F238E27FC236}">
                <a16:creationId xmlns:a16="http://schemas.microsoft.com/office/drawing/2014/main" id="{BC7343F2-725E-11AD-CE32-17F37DF13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80" y="1151170"/>
            <a:ext cx="331639" cy="53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Иконка ноты - Png картинки и иконки без фона">
            <a:extLst>
              <a:ext uri="{FF2B5EF4-FFF2-40B4-BE49-F238E27FC236}">
                <a16:creationId xmlns:a16="http://schemas.microsoft.com/office/drawing/2014/main" id="{DBDFBFB7-34D7-7029-E46E-38941694F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385" y="1873855"/>
            <a:ext cx="288034" cy="288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КИСЕЛЕВСК: С сегодняшнего дня временно прекращена подача горячей воды в  некоторых домах шахты № 12 и">
            <a:extLst>
              <a:ext uri="{FF2B5EF4-FFF2-40B4-BE49-F238E27FC236}">
                <a16:creationId xmlns:a16="http://schemas.microsoft.com/office/drawing/2014/main" id="{B3F88071-ED11-386A-2432-3DB374B3C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30419" y="2107915"/>
            <a:ext cx="215697" cy="29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Социальная помощь – Бесплатные иконки: люди">
            <a:extLst>
              <a:ext uri="{FF2B5EF4-FFF2-40B4-BE49-F238E27FC236}">
                <a16:creationId xmlns:a16="http://schemas.microsoft.com/office/drawing/2014/main" id="{46882847-2ADE-E763-0179-1523857F5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577" y="2530788"/>
            <a:ext cx="223898" cy="22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Рубль – Бесплатные иконки: знаки">
            <a:extLst>
              <a:ext uri="{FF2B5EF4-FFF2-40B4-BE49-F238E27FC236}">
                <a16:creationId xmlns:a16="http://schemas.microsoft.com/office/drawing/2014/main" id="{448D6EE1-B4A6-DD76-D72C-808ED6A28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84" y="1648872"/>
            <a:ext cx="234009" cy="23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6" name="Picture 44" descr="Лыжные Гонки красивая картинка чб: 2 тыс изображений найдено в Яндекс  Картинках">
            <a:extLst>
              <a:ext uri="{FF2B5EF4-FFF2-40B4-BE49-F238E27FC236}">
                <a16:creationId xmlns:a16="http://schemas.microsoft.com/office/drawing/2014/main" id="{59850F0B-5017-D130-4503-F293B603C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38" y="2692927"/>
            <a:ext cx="395841" cy="26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4" name="Picture 42" descr="Земля Природная среда Евклидова иллюстрация, энергетика и охрана окружающей  среды, сохранение, лист, фотография png | PNGWing">
            <a:extLst>
              <a:ext uri="{FF2B5EF4-FFF2-40B4-BE49-F238E27FC236}">
                <a16:creationId xmlns:a16="http://schemas.microsoft.com/office/drawing/2014/main" id="{98183115-8D5C-4AD5-FB15-E54D5907B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95" y="2983806"/>
            <a:ext cx="412282" cy="29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8" name="Picture 46" descr="Рубли – Бесплатные иконки: бизнес и финансы">
            <a:extLst>
              <a:ext uri="{FF2B5EF4-FFF2-40B4-BE49-F238E27FC236}">
                <a16:creationId xmlns:a16="http://schemas.microsoft.com/office/drawing/2014/main" id="{CDCD4955-2885-4B94-CB17-34CCCA240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73" y="3137283"/>
            <a:ext cx="287633" cy="28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4" name="Picture 52" descr="Стек монет без фона - PNG All">
            <a:extLst>
              <a:ext uri="{FF2B5EF4-FFF2-40B4-BE49-F238E27FC236}">
                <a16:creationId xmlns:a16="http://schemas.microsoft.com/office/drawing/2014/main" id="{93DB6463-5BF6-9451-E082-1A3540693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86" y="2162387"/>
            <a:ext cx="331639" cy="33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9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4" name="Picture 36" descr="Digital Marketing Background png download - 862*801 - Free Transparent  Digital Marketing png Download. - CleanPNG / KissPNG">
            <a:extLst>
              <a:ext uri="{FF2B5EF4-FFF2-40B4-BE49-F238E27FC236}">
                <a16:creationId xmlns:a16="http://schemas.microsoft.com/office/drawing/2014/main" id="{77FBA7B1-7A7F-275A-8101-CF5E47054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3" y="2051956"/>
            <a:ext cx="739610" cy="71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C5B798-CAD8-56E0-A7B4-39ABBB80FBAE}"/>
              </a:ext>
            </a:extLst>
          </p:cNvPr>
          <p:cNvSpPr txBox="1"/>
          <p:nvPr/>
        </p:nvSpPr>
        <p:spPr>
          <a:xfrm>
            <a:off x="3790315" y="7490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9A5100-542F-DBA5-A3AF-83AA2AF46100}"/>
              </a:ext>
            </a:extLst>
          </p:cNvPr>
          <p:cNvSpPr txBox="1"/>
          <p:nvPr/>
        </p:nvSpPr>
        <p:spPr>
          <a:xfrm>
            <a:off x="414244" y="379327"/>
            <a:ext cx="4536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Реализация Указа Президента РФ от 07.05.2018 № 204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D85351-C426-96D7-6C3C-D228CEA6C9B3}"/>
              </a:ext>
            </a:extLst>
          </p:cNvPr>
          <p:cNvSpPr txBox="1"/>
          <p:nvPr/>
        </p:nvSpPr>
        <p:spPr>
          <a:xfrm>
            <a:off x="127104" y="3668974"/>
            <a:ext cx="51470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2023 году будет продолжена реализация мероприятий по достижению поставленных Президентом РФ национальных целей на период до 2025 года.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0249F1-91A3-200F-FDA6-4DC8D8127C05}"/>
              </a:ext>
            </a:extLst>
          </p:cNvPr>
          <p:cNvSpPr txBox="1"/>
          <p:nvPr/>
        </p:nvSpPr>
        <p:spPr>
          <a:xfrm>
            <a:off x="123850" y="3971275"/>
            <a:ext cx="5205388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Всего в районном бюджете на 2023-2025 годы предусмотрено </a:t>
            </a:r>
            <a:r>
              <a:rPr lang="ru-RU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2,82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млн. рублей на эти цели: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2,59 млн. рублей – средства федерального бюджета;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0,23 млн. рублей – средства местного бюджета.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F02D61D-3713-E33A-D823-206ACEBB5456}"/>
              </a:ext>
            </a:extLst>
          </p:cNvPr>
          <p:cNvSpPr txBox="1"/>
          <p:nvPr/>
        </p:nvSpPr>
        <p:spPr>
          <a:xfrm>
            <a:off x="54893" y="993947"/>
            <a:ext cx="5291458" cy="271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9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Начиная с 2019 года, Ачинский район принимает участие в таких национальных проектах, как: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DFE1B57-70A6-9D45-E03A-5935A1F65A99}"/>
              </a:ext>
            </a:extLst>
          </p:cNvPr>
          <p:cNvSpPr txBox="1"/>
          <p:nvPr/>
        </p:nvSpPr>
        <p:spPr>
          <a:xfrm>
            <a:off x="773998" y="1312924"/>
            <a:ext cx="157742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«Образование»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Современная школа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3B63B7-407A-AE06-B08C-7A38ED850FE3}"/>
              </a:ext>
            </a:extLst>
          </p:cNvPr>
          <p:cNvSpPr txBox="1"/>
          <p:nvPr/>
        </p:nvSpPr>
        <p:spPr>
          <a:xfrm>
            <a:off x="677768" y="2854878"/>
            <a:ext cx="193736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«Жильё и городская среда»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устойчивого сокращения непригодного для проживания жилищного фонда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B923A4C-289A-3A9F-A5A9-27E3E88C253A}"/>
              </a:ext>
            </a:extLst>
          </p:cNvPr>
          <p:cNvSpPr txBox="1"/>
          <p:nvPr/>
        </p:nvSpPr>
        <p:spPr>
          <a:xfrm>
            <a:off x="3210707" y="1295082"/>
            <a:ext cx="1977451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«Безопасные и качественные автомобильные дороги»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Безопасность дорожного движения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BA761A-9FDC-9187-133E-98374F568F2C}"/>
              </a:ext>
            </a:extLst>
          </p:cNvPr>
          <p:cNvSpPr txBox="1"/>
          <p:nvPr/>
        </p:nvSpPr>
        <p:spPr>
          <a:xfrm>
            <a:off x="692891" y="2090179"/>
            <a:ext cx="18922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«Цифровая экономика»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Информационная инфраструктура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D21E62-17F7-EE1B-D196-E95A43DB3A02}"/>
              </a:ext>
            </a:extLst>
          </p:cNvPr>
          <p:cNvSpPr txBox="1"/>
          <p:nvPr/>
        </p:nvSpPr>
        <p:spPr>
          <a:xfrm>
            <a:off x="3167144" y="2118517"/>
            <a:ext cx="2056075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«Культура»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реализации творческого потенциала нации (Творческие люди)</a:t>
            </a:r>
          </a:p>
        </p:txBody>
      </p:sp>
      <p:pic>
        <p:nvPicPr>
          <p:cNvPr id="4104" name="Picture 8">
            <a:extLst>
              <a:ext uri="{FF2B5EF4-FFF2-40B4-BE49-F238E27FC236}">
                <a16:creationId xmlns:a16="http://schemas.microsoft.com/office/drawing/2014/main" id="{681558B0-AA6F-BB77-948F-396A2EF77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192" y="1355813"/>
            <a:ext cx="641748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450F1703-1BF0-B1F8-9DD1-93FC801F6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258" y="2077569"/>
            <a:ext cx="876449" cy="87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1E1B3A5-F814-7737-6971-3529004D0752}"/>
              </a:ext>
            </a:extLst>
          </p:cNvPr>
          <p:cNvSpPr txBox="1"/>
          <p:nvPr/>
        </p:nvSpPr>
        <p:spPr>
          <a:xfrm>
            <a:off x="94935" y="4520172"/>
            <a:ext cx="3007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Финансовое обеспечение реализации национальных проектов на 2023 - 2025 годы</a:t>
            </a:r>
          </a:p>
        </p:txBody>
      </p:sp>
      <p:graphicFrame>
        <p:nvGraphicFramePr>
          <p:cNvPr id="36" name="Диаграмма 35">
            <a:extLst>
              <a:ext uri="{FF2B5EF4-FFF2-40B4-BE49-F238E27FC236}">
                <a16:creationId xmlns:a16="http://schemas.microsoft.com/office/drawing/2014/main" id="{A247A235-845A-F5EE-FA5B-6EADB132A8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1623803"/>
              </p:ext>
            </p:extLst>
          </p:nvPr>
        </p:nvGraphicFramePr>
        <p:xfrm>
          <a:off x="216347" y="4917213"/>
          <a:ext cx="2135078" cy="1842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0E6F877D-760C-7ADE-F630-5D45E1683BFE}"/>
              </a:ext>
            </a:extLst>
          </p:cNvPr>
          <p:cNvSpPr txBox="1"/>
          <p:nvPr/>
        </p:nvSpPr>
        <p:spPr>
          <a:xfrm>
            <a:off x="1912962" y="4845556"/>
            <a:ext cx="8769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6C22DCF-E191-85F4-9578-C9D3D4F4A3C0}"/>
              </a:ext>
            </a:extLst>
          </p:cNvPr>
          <p:cNvSpPr/>
          <p:nvPr/>
        </p:nvSpPr>
        <p:spPr>
          <a:xfrm>
            <a:off x="259430" y="6789223"/>
            <a:ext cx="502501" cy="20128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DF646A-9FF9-1F2A-B8FC-A0CD33BC5C23}"/>
              </a:ext>
            </a:extLst>
          </p:cNvPr>
          <p:cNvSpPr txBox="1"/>
          <p:nvPr/>
        </p:nvSpPr>
        <p:spPr>
          <a:xfrm>
            <a:off x="761931" y="6768507"/>
            <a:ext cx="22836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средства федерального бюджета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00FBE48-5EE0-9F84-6D2C-039417FCF8D3}"/>
              </a:ext>
            </a:extLst>
          </p:cNvPr>
          <p:cNvSpPr/>
          <p:nvPr/>
        </p:nvSpPr>
        <p:spPr>
          <a:xfrm>
            <a:off x="259430" y="7081294"/>
            <a:ext cx="502501" cy="2012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AEBDE4-8582-1EAD-1907-C67EE6A3EB4E}"/>
              </a:ext>
            </a:extLst>
          </p:cNvPr>
          <p:cNvSpPr txBox="1"/>
          <p:nvPr/>
        </p:nvSpPr>
        <p:spPr>
          <a:xfrm>
            <a:off x="760226" y="7066520"/>
            <a:ext cx="2036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средства местного бюджета</a:t>
            </a:r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6D6A6A06-CB38-8A01-FD4B-CD56DEE332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9466613"/>
              </p:ext>
            </p:extLst>
          </p:nvPr>
        </p:nvGraphicFramePr>
        <p:xfrm>
          <a:off x="1513663" y="4982444"/>
          <a:ext cx="4068809" cy="2199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AutoShape 18">
            <a:extLst>
              <a:ext uri="{FF2B5EF4-FFF2-40B4-BE49-F238E27FC236}">
                <a16:creationId xmlns:a16="http://schemas.microsoft.com/office/drawing/2014/main" id="{934B4390-8900-C4B5-0A27-72CA5F2B0AC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11425" y="36274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4" name="Picture 26" descr="векторные рисунки бесплатно без фона образование: 2 тыс изображений найдено  в Яндекс Картинках">
            <a:extLst>
              <a:ext uri="{FF2B5EF4-FFF2-40B4-BE49-F238E27FC236}">
                <a16:creationId xmlns:a16="http://schemas.microsoft.com/office/drawing/2014/main" id="{C1586173-92FA-6FFB-5857-999C6AD86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0" y="1358942"/>
            <a:ext cx="614158" cy="50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В «Файна Таун» начали выдавать ключи инвесторам - Файна Таун: квартиры,  планировки, цены, отзывы">
            <a:extLst>
              <a:ext uri="{FF2B5EF4-FFF2-40B4-BE49-F238E27FC236}">
                <a16:creationId xmlns:a16="http://schemas.microsoft.com/office/drawing/2014/main" id="{767D270F-44F7-1ADD-8886-07C6BC60A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7" y="2893799"/>
            <a:ext cx="731444" cy="705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546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Скачать Семейный бюджет для Андроид бесплатно">
            <a:extLst>
              <a:ext uri="{FF2B5EF4-FFF2-40B4-BE49-F238E27FC236}">
                <a16:creationId xmlns:a16="http://schemas.microsoft.com/office/drawing/2014/main" id="{99332D8A-7658-49F4-A209-4068600A1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" y="0"/>
            <a:ext cx="707483" cy="70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C9C2B7-9CD1-4449-83BA-753309D12AF0}"/>
              </a:ext>
            </a:extLst>
          </p:cNvPr>
          <p:cNvSpPr txBox="1"/>
          <p:nvPr/>
        </p:nvSpPr>
        <p:spPr>
          <a:xfrm>
            <a:off x="147748" y="264133"/>
            <a:ext cx="5141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расходов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районного бюджета на 2022-2025 годы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CC0493-7FC7-4008-8BAF-918654D531BE}"/>
              </a:ext>
            </a:extLst>
          </p:cNvPr>
          <p:cNvSpPr txBox="1"/>
          <p:nvPr/>
        </p:nvSpPr>
        <p:spPr>
          <a:xfrm>
            <a:off x="4137837" y="777770"/>
            <a:ext cx="936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8DB368-AC52-516A-2F4D-D22AA78DCE6B}"/>
              </a:ext>
            </a:extLst>
          </p:cNvPr>
          <p:cNvSpPr txBox="1"/>
          <p:nvPr/>
        </p:nvSpPr>
        <p:spPr>
          <a:xfrm>
            <a:off x="3786930" y="21139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2E581AE7-1526-D9E1-5326-5837727B85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27277"/>
              </p:ext>
            </p:extLst>
          </p:nvPr>
        </p:nvGraphicFramePr>
        <p:xfrm>
          <a:off x="242040" y="1022455"/>
          <a:ext cx="4819290" cy="644091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607915">
                  <a:extLst>
                    <a:ext uri="{9D8B030D-6E8A-4147-A177-3AD203B41FA5}">
                      <a16:colId xmlns:a16="http://schemas.microsoft.com/office/drawing/2014/main" val="138947220"/>
                    </a:ext>
                  </a:extLst>
                </a:gridCol>
                <a:gridCol w="525476">
                  <a:extLst>
                    <a:ext uri="{9D8B030D-6E8A-4147-A177-3AD203B41FA5}">
                      <a16:colId xmlns:a16="http://schemas.microsoft.com/office/drawing/2014/main" val="2057670328"/>
                    </a:ext>
                  </a:extLst>
                </a:gridCol>
                <a:gridCol w="544937">
                  <a:extLst>
                    <a:ext uri="{9D8B030D-6E8A-4147-A177-3AD203B41FA5}">
                      <a16:colId xmlns:a16="http://schemas.microsoft.com/office/drawing/2014/main" val="361752760"/>
                    </a:ext>
                  </a:extLst>
                </a:gridCol>
                <a:gridCol w="576563">
                  <a:extLst>
                    <a:ext uri="{9D8B030D-6E8A-4147-A177-3AD203B41FA5}">
                      <a16:colId xmlns:a16="http://schemas.microsoft.com/office/drawing/2014/main" val="1254971040"/>
                    </a:ext>
                  </a:extLst>
                </a:gridCol>
                <a:gridCol w="564399">
                  <a:extLst>
                    <a:ext uri="{9D8B030D-6E8A-4147-A177-3AD203B41FA5}">
                      <a16:colId xmlns:a16="http://schemas.microsoft.com/office/drawing/2014/main" val="4244035255"/>
                    </a:ext>
                  </a:extLst>
                </a:gridCol>
              </a:tblGrid>
              <a:tr h="1669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Наименование 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Уточн. план на 2022 год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План на 2023 год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План на 2024 год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План на 2025 год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241278418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Общегосударственные вопросы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108,20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104,70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113,00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112,90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744945356"/>
                  </a:ext>
                </a:extLst>
              </a:tr>
              <a:tr h="22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- функционирование Главы района, администрации района, районного Совета депутатов 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37,40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38,40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38,20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38,20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340151561"/>
                  </a:ext>
                </a:extLst>
              </a:tr>
              <a:tr h="22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финансовые, налоговые, таможенные органы и органы финансового надзора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11,40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971879779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резервные фонды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986315412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59,00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52,30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60,80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60,80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030270634"/>
                  </a:ext>
                </a:extLst>
              </a:tr>
              <a:tr h="22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Национальная безопасность и оборона, правоохранительная деятельность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5,10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4,10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3,80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4145751870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Национальная экономика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47,40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37,90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38,30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37,70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9330444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сельское хозяйство и рыболовство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370198252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транспорт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32,00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999820044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дорожное хозяйство (дорожные фонды)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8,60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53887580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2,50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25996423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Жилищно-коммунальное хозяйство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124,40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52,00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45,40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45,40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14947830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жилищное хозяйство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4281420437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 -коммунальное хозяйство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59,30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39,70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24938164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благоустройство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067397384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61,20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11,60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765360992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Охрана окружаюющей среды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7,80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10,30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10,10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10,10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640054663"/>
                  </a:ext>
                </a:extLst>
              </a:tr>
              <a:tr h="22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Охрана объектов растительного и животного мира и среды их обитания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0,40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88070938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7,20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9,70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9,70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9,70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361839861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Образование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506,70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475,50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490,10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488,80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32601417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дошкольное образование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130,10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123,60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127,60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127,60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817650136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общее образование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328,50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303,90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311,50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310,20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862552041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дополнительное образование детей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23,90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24,80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26,20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26,20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559076642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молодежная политика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8,40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663403874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15,80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22,00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23,70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23,70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37701102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Культура, кинематоргафия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75,00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57,60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66,60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66,40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07143769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Социальная политика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20,60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30,30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29,80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25,20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48141198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пенсионное обеспечение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585490717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социальное обеспечение населения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17,60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25,00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24,50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19,90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04819034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охрана семьи и детства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227310908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696416617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Физическая культура и спорт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24,10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17,90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20,90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20,90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678049351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физическая культура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10,80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10,20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725890046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массовый спорт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7,70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8,90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8,90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403730979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Обслуживание муниципального долга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0,50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832750798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Межбюджетные трансферты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72,30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76,10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75,90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75,70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976132008"/>
                  </a:ext>
                </a:extLst>
              </a:tr>
              <a:tr h="22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дотации на выравнивание бюджетной обеспеченности 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30,30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39,50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35,60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35,60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726222993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42,00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36,60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40,30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40,10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972046840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Условно утвержденные расходы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0,00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0,00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10,00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20,00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71963363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b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ВСЕГО: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992,10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867,50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905,00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905,20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034887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843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46F232-368C-4A37-B830-1CC43DF3A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" y="5689442"/>
            <a:ext cx="5329238" cy="1822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8D5D263-AB30-45AA-B7FF-4213D67C22FA}"/>
              </a:ext>
            </a:extLst>
          </p:cNvPr>
          <p:cNvSpPr/>
          <p:nvPr/>
        </p:nvSpPr>
        <p:spPr>
          <a:xfrm>
            <a:off x="195001" y="232571"/>
            <a:ext cx="4999869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«Развитие образования»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40BB897-97A2-49BF-A30B-4305FA726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442687"/>
              </p:ext>
            </p:extLst>
          </p:nvPr>
        </p:nvGraphicFramePr>
        <p:xfrm>
          <a:off x="433348" y="3837098"/>
          <a:ext cx="4536503" cy="7058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6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8095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788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Дошкольное</a:t>
                      </a:r>
                      <a:r>
                        <a:rPr lang="ru-RU" sz="1400" b="1" u="none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образование</a:t>
                      </a:r>
                      <a:endParaRPr lang="ru-RU" sz="1400" b="1" u="none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1055" marR="71055" marT="37807" marB="3780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52766EA-3374-4484-9164-673FB8B901B0}"/>
              </a:ext>
            </a:extLst>
          </p:cNvPr>
          <p:cNvSpPr txBox="1"/>
          <p:nvPr/>
        </p:nvSpPr>
        <p:spPr>
          <a:xfrm>
            <a:off x="51149" y="2267987"/>
            <a:ext cx="1610673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1613C7-5B93-443B-87ED-4359FC38569C}"/>
              </a:ext>
            </a:extLst>
          </p:cNvPr>
          <p:cNvSpPr txBox="1"/>
          <p:nvPr/>
        </p:nvSpPr>
        <p:spPr>
          <a:xfrm>
            <a:off x="1501693" y="818296"/>
            <a:ext cx="3693177" cy="513524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pPr>
              <a:lnSpc>
                <a:spcPts val="1173"/>
              </a:lnSpc>
            </a:pPr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9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дошкольного, общего и дополнительного </a:t>
            </a:r>
          </a:p>
          <a:p>
            <a:pPr>
              <a:lnSpc>
                <a:spcPts val="929"/>
              </a:lnSpc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34AF77-AD25-4793-A64F-7DD3EAF50E59}"/>
              </a:ext>
            </a:extLst>
          </p:cNvPr>
          <p:cNvSpPr txBox="1"/>
          <p:nvPr/>
        </p:nvSpPr>
        <p:spPr>
          <a:xfrm>
            <a:off x="1857494" y="2399091"/>
            <a:ext cx="3160132" cy="1375299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</a:p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ru-RU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высокого качества образования, соответствующего потребностям граждан и перспективным задачам развития экономики Ачинского района</a:t>
            </a:r>
            <a:endParaRPr lang="ru-RU" sz="9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ts val="880"/>
              </a:lnSpc>
            </a:pPr>
            <a:endParaRPr lang="ru-RU" sz="9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ts val="880"/>
              </a:lnSpc>
            </a:pPr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9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Государственная поддержка детей-сирот, детей, оставшихся без попечения родителей</a:t>
            </a:r>
          </a:p>
          <a:p>
            <a:pPr>
              <a:lnSpc>
                <a:spcPts val="929"/>
              </a:lnSpc>
            </a:pPr>
            <a:endParaRPr lang="ru-RU" sz="9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ts val="880"/>
              </a:lnSpc>
            </a:pPr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9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Отдых и оздоровление детей в летний период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78786D-2A32-4D3E-831E-B81964264758}"/>
              </a:ext>
            </a:extLst>
          </p:cNvPr>
          <p:cNvSpPr txBox="1"/>
          <p:nvPr/>
        </p:nvSpPr>
        <p:spPr>
          <a:xfrm>
            <a:off x="1495812" y="1291192"/>
            <a:ext cx="2862190" cy="228831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9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кадрового потенциала отрасли</a:t>
            </a:r>
            <a:endParaRPr lang="ru-RU" sz="9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59C3F4-A761-4459-90A6-C8AEF1402906}"/>
              </a:ext>
            </a:extLst>
          </p:cNvPr>
          <p:cNvSpPr txBox="1"/>
          <p:nvPr/>
        </p:nvSpPr>
        <p:spPr>
          <a:xfrm>
            <a:off x="1495810" y="1562701"/>
            <a:ext cx="3744416" cy="367331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Господдержка детей сирот, расширение практики применения семейных форм воспитания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C40D46-B83B-411F-933B-E2260CA9D94C}"/>
              </a:ext>
            </a:extLst>
          </p:cNvPr>
          <p:cNvSpPr txBox="1"/>
          <p:nvPr/>
        </p:nvSpPr>
        <p:spPr>
          <a:xfrm>
            <a:off x="1484841" y="1953285"/>
            <a:ext cx="3905437" cy="367331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9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реализации муниципальной программы и прочие мероприятия в области образования</a:t>
            </a:r>
          </a:p>
        </p:txBody>
      </p:sp>
      <p:pic>
        <p:nvPicPr>
          <p:cNvPr id="2050" name="Picture 2" descr="Образование">
            <a:extLst>
              <a:ext uri="{FF2B5EF4-FFF2-40B4-BE49-F238E27FC236}">
                <a16:creationId xmlns:a16="http://schemas.microsoft.com/office/drawing/2014/main" id="{E325A781-EC12-4673-9D9C-9474BF997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12" y="879508"/>
            <a:ext cx="1738834" cy="105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Блок-схема: магнитный диск 22">
            <a:extLst>
              <a:ext uri="{FF2B5EF4-FFF2-40B4-BE49-F238E27FC236}">
                <a16:creationId xmlns:a16="http://schemas.microsoft.com/office/drawing/2014/main" id="{7352C62F-E304-4D74-9A6F-5EE7AC7031BC}"/>
              </a:ext>
            </a:extLst>
          </p:cNvPr>
          <p:cNvSpPr/>
          <p:nvPr/>
        </p:nvSpPr>
        <p:spPr>
          <a:xfrm>
            <a:off x="2382748" y="3458666"/>
            <a:ext cx="914400" cy="612648"/>
          </a:xfrm>
          <a:prstGeom prst="flowChartMagneticDis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2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5894E4A8-0E26-486C-990A-00DA53FB7E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7779643"/>
              </p:ext>
            </p:extLst>
          </p:nvPr>
        </p:nvGraphicFramePr>
        <p:xfrm>
          <a:off x="-84965" y="2388083"/>
          <a:ext cx="1975306" cy="1181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A9230C6-8317-43E3-BBCB-45E832BE2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509387"/>
              </p:ext>
            </p:extLst>
          </p:nvPr>
        </p:nvGraphicFramePr>
        <p:xfrm>
          <a:off x="303680" y="4489880"/>
          <a:ext cx="4795837" cy="12064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0494">
                  <a:extLst>
                    <a:ext uri="{9D8B030D-6E8A-4147-A177-3AD203B41FA5}">
                      <a16:colId xmlns:a16="http://schemas.microsoft.com/office/drawing/2014/main" val="335367065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2125792375"/>
                    </a:ext>
                  </a:extLst>
                </a:gridCol>
              </a:tblGrid>
              <a:tr h="405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121,1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услуги дошкольного образования в 8 муниципальных учреждениях района получат более 500 детей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7320212"/>
                  </a:ext>
                </a:extLst>
              </a:tr>
              <a:tr h="6032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2,4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компенсация родительской платы за присмотр и уход за детьми  в дошкольных учреждениях  – более 70 получателей 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51341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1DF35CA-3988-01EE-02BB-A099663D27F2}"/>
              </a:ext>
            </a:extLst>
          </p:cNvPr>
          <p:cNvSpPr txBox="1"/>
          <p:nvPr/>
        </p:nvSpPr>
        <p:spPr>
          <a:xfrm>
            <a:off x="3816747" y="-10815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109396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6" name="Picture 26" descr="Минпросвещения направило в регионы методрекомендации по подготовке и  организации летнего отдыха и оздоровления детей в 2021 году | Новости  портала &quot;Российское образование&quot;">
            <a:extLst>
              <a:ext uri="{FF2B5EF4-FFF2-40B4-BE49-F238E27FC236}">
                <a16:creationId xmlns:a16="http://schemas.microsoft.com/office/drawing/2014/main" id="{27CE7C6A-20F6-4015-BE49-BDD098D5A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1" y="5372435"/>
            <a:ext cx="5189972" cy="2142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EE853B42-1B6B-4E06-AA45-D77DEBC1A5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706755"/>
              </p:ext>
            </p:extLst>
          </p:nvPr>
        </p:nvGraphicFramePr>
        <p:xfrm>
          <a:off x="365765" y="1865076"/>
          <a:ext cx="4795837" cy="26199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0494">
                  <a:extLst>
                    <a:ext uri="{9D8B030D-6E8A-4147-A177-3AD203B41FA5}">
                      <a16:colId xmlns:a16="http://schemas.microsoft.com/office/drawing/2014/main" val="729152593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2673491532"/>
                    </a:ext>
                  </a:extLst>
                </a:gridCol>
              </a:tblGrid>
              <a:tr h="6032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301,6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услуги начального, основного, среднего (полного) общего образования в 12 школах получат более 1 600 учащихся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729340"/>
                  </a:ext>
                </a:extLst>
              </a:tr>
              <a:tr h="6032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19,7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обеспечение питанием школьников из малообеспеченных семей и ограниченными возможностями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174172"/>
                  </a:ext>
                </a:extLst>
              </a:tr>
              <a:tr h="405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4,8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обновление материально-технической базы муниципальных учреждений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054872"/>
                  </a:ext>
                </a:extLst>
              </a:tr>
              <a:tr h="592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18,2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услуги в учреждении дополнительного образования «ДЮЦ Ачинского района» получат более 280 детей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609245"/>
                  </a:ext>
                </a:extLst>
              </a:tr>
              <a:tr h="405120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solidFill>
                            <a:schemeClr val="tx1"/>
                          </a:solidFill>
                        </a:rPr>
                        <a:t>3,5 млн. рублей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господдержка детей сирот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328090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38729C8-CC40-4191-A0F5-E51D52F5D2E1}"/>
              </a:ext>
            </a:extLst>
          </p:cNvPr>
          <p:cNvSpPr txBox="1"/>
          <p:nvPr/>
        </p:nvSpPr>
        <p:spPr>
          <a:xfrm>
            <a:off x="479871" y="4481147"/>
            <a:ext cx="46085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759611"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отдыха детей и прочие мероприятия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2027B0-B5C2-4139-8BA0-06BD2680478E}"/>
              </a:ext>
            </a:extLst>
          </p:cNvPr>
          <p:cNvSpPr txBox="1"/>
          <p:nvPr/>
        </p:nvSpPr>
        <p:spPr>
          <a:xfrm>
            <a:off x="623888" y="1559859"/>
            <a:ext cx="43204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759611"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Общее, дополнительное образование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501B8D0-0961-4345-8C2A-D659CE048C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57803"/>
              </p:ext>
            </p:extLst>
          </p:nvPr>
        </p:nvGraphicFramePr>
        <p:xfrm>
          <a:off x="365764" y="4870489"/>
          <a:ext cx="4795837" cy="405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0494">
                  <a:extLst>
                    <a:ext uri="{9D8B030D-6E8A-4147-A177-3AD203B41FA5}">
                      <a16:colId xmlns:a16="http://schemas.microsoft.com/office/drawing/2014/main" val="2110124990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3990023321"/>
                    </a:ext>
                  </a:extLst>
                </a:gridCol>
              </a:tblGrid>
              <a:tr h="405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3,2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организация отдыха и оздоровления детей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897708114"/>
                  </a:ext>
                </a:extLst>
              </a:tr>
            </a:tbl>
          </a:graphicData>
        </a:graphic>
      </p:graphicFrame>
      <p:pic>
        <p:nvPicPr>
          <p:cNvPr id="5130" name="Picture 10" descr="Министерство просвещения считает дополнительное образование детей драйвером  перемен российской образовательной системы">
            <a:extLst>
              <a:ext uri="{FF2B5EF4-FFF2-40B4-BE49-F238E27FC236}">
                <a16:creationId xmlns:a16="http://schemas.microsoft.com/office/drawing/2014/main" id="{50247C87-0F58-4774-95BA-42F3B86EA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580" y="83018"/>
            <a:ext cx="2836696" cy="1520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Акция «Гарантия права на общее образование – каждому подростку» стартует в  крае - Новости - События - Министерство образования и науки Хабаровского  края">
            <a:extLst>
              <a:ext uri="{FF2B5EF4-FFF2-40B4-BE49-F238E27FC236}">
                <a16:creationId xmlns:a16="http://schemas.microsoft.com/office/drawing/2014/main" id="{CE7368E1-6DA2-4F93-961C-38BFCA940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2" y="67914"/>
            <a:ext cx="2240341" cy="1520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6" descr="Отдых и оздоровление детей | Департамент образования">
            <a:extLst>
              <a:ext uri="{FF2B5EF4-FFF2-40B4-BE49-F238E27FC236}">
                <a16:creationId xmlns:a16="http://schemas.microsoft.com/office/drawing/2014/main" id="{171C52E0-486C-4918-8646-0C579A5DB7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11428" y="3627443"/>
            <a:ext cx="304798" cy="30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ru-RU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219485-AF46-B819-73F0-C2314AF3CB42}"/>
              </a:ext>
            </a:extLst>
          </p:cNvPr>
          <p:cNvSpPr txBox="1"/>
          <p:nvPr/>
        </p:nvSpPr>
        <p:spPr>
          <a:xfrm>
            <a:off x="3863715" y="-21510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3523377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Меры поддержки населения в сфере ЖКХ - НИА-Кузбасс / Новости Кемерово и  Новокузнецка">
            <a:extLst>
              <a:ext uri="{FF2B5EF4-FFF2-40B4-BE49-F238E27FC236}">
                <a16:creationId xmlns:a16="http://schemas.microsoft.com/office/drawing/2014/main" id="{66142813-5F95-44CD-B8A4-8F10FD4413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893" y="6492777"/>
            <a:ext cx="2323103" cy="97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831486"/>
              </p:ext>
            </p:extLst>
          </p:nvPr>
        </p:nvGraphicFramePr>
        <p:xfrm>
          <a:off x="770345" y="4319457"/>
          <a:ext cx="3702019" cy="2889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2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2470" y="172023"/>
            <a:ext cx="5329238" cy="947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«Реформирование и модернизация ЖКХ и повышение энергетической эффективности»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6921" y="3698844"/>
            <a:ext cx="4750246" cy="76744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 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населения района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4461" y="1139581"/>
            <a:ext cx="3702019" cy="713579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880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  <a:endParaRPr lang="ru-RU" sz="11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Модернизация, реконструкция, капитальный ремонт и ремонт объектов коммунальной инфраструктуры Ачинского района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8358" y="1861084"/>
            <a:ext cx="3025789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Чистая вода на территории Ачинского района</a:t>
            </a:r>
            <a:endParaRPr lang="ru-RU" sz="11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7739" y="2250800"/>
            <a:ext cx="3282740" cy="598163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Энергосбережение и повышение энергетической эффективности на территории Ачинского района</a:t>
            </a:r>
            <a:endParaRPr lang="ru-RU" sz="11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36927" y="2000217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0F27CB1-3BC7-49B3-A9F8-E2BB9DEA1ED2}"/>
              </a:ext>
            </a:extLst>
          </p:cNvPr>
          <p:cNvSpPr txBox="1"/>
          <p:nvPr/>
        </p:nvSpPr>
        <p:spPr>
          <a:xfrm>
            <a:off x="354228" y="2819274"/>
            <a:ext cx="33843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Обеспечение условий реализации муниципальной программы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5883A6-5B44-45A5-BC44-5A9FEC0171D6}"/>
              </a:ext>
            </a:extLst>
          </p:cNvPr>
          <p:cNvSpPr txBox="1"/>
          <p:nvPr/>
        </p:nvSpPr>
        <p:spPr>
          <a:xfrm>
            <a:off x="354228" y="3267957"/>
            <a:ext cx="33843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Обращение с твердыми коммунальными отходами на территории Ачинского района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4238B3B-93B4-42C1-A573-F8E4467BB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667481"/>
              </p:ext>
            </p:extLst>
          </p:nvPr>
        </p:nvGraphicFramePr>
        <p:xfrm>
          <a:off x="246232" y="4684054"/>
          <a:ext cx="4750246" cy="20807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9807">
                  <a:extLst>
                    <a:ext uri="{9D8B030D-6E8A-4147-A177-3AD203B41FA5}">
                      <a16:colId xmlns:a16="http://schemas.microsoft.com/office/drawing/2014/main" val="2364915117"/>
                    </a:ext>
                  </a:extLst>
                </a:gridCol>
                <a:gridCol w="3960439">
                  <a:extLst>
                    <a:ext uri="{9D8B030D-6E8A-4147-A177-3AD203B41FA5}">
                      <a16:colId xmlns:a16="http://schemas.microsoft.com/office/drawing/2014/main" val="3822643181"/>
                    </a:ext>
                  </a:extLst>
                </a:gridCol>
              </a:tblGrid>
              <a:tr h="83720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280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капитальный и текущий ремонт объектов коммунальной инфраструктуры, источников тепловой энергии и тепловых сетей, объектов электросетевого хозяйства и источников электрической энергии района, включая уровень поселений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190897"/>
                  </a:ext>
                </a:extLst>
              </a:tr>
              <a:tr h="421528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31,3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осуществление отдельных мер по обеспечению ограничения платы граждан за коммунальные услуги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955337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11,6 млн. рублей</a:t>
                      </a:r>
                      <a:endParaRPr lang="ru-RU" sz="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содержание МКУ «Управление строительства и жилищно-коммунального хозяйства»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815818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9,7 млн. рублей</a:t>
                      </a: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обращение с твердыми коммунальными отходами на территории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23842182"/>
                  </a:ext>
                </a:extLst>
              </a:tr>
            </a:tbl>
          </a:graphicData>
        </a:graphic>
      </p:graphicFrame>
      <p:graphicFrame>
        <p:nvGraphicFramePr>
          <p:cNvPr id="30" name="Диаграмма 29">
            <a:extLst>
              <a:ext uri="{FF2B5EF4-FFF2-40B4-BE49-F238E27FC236}">
                <a16:creationId xmlns:a16="http://schemas.microsoft.com/office/drawing/2014/main" id="{DA1DE7E7-E220-4788-A60A-C1BCEA416B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75434"/>
              </p:ext>
            </p:extLst>
          </p:nvPr>
        </p:nvGraphicFramePr>
        <p:xfrm>
          <a:off x="3378695" y="2141644"/>
          <a:ext cx="1993013" cy="1264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160" name="Picture 16" descr="Энергия солнца | ElectroAir Group">
            <a:extLst>
              <a:ext uri="{FF2B5EF4-FFF2-40B4-BE49-F238E27FC236}">
                <a16:creationId xmlns:a16="http://schemas.microsoft.com/office/drawing/2014/main" id="{0C071E85-214D-4465-B7FD-80DAE5AB2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40000">
            <a:off x="-133281" y="1071756"/>
            <a:ext cx="1626894" cy="96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90FA3E-0542-29EE-B283-99D9E96B0DFE}"/>
              </a:ext>
            </a:extLst>
          </p:cNvPr>
          <p:cNvSpPr txBox="1"/>
          <p:nvPr/>
        </p:nvSpPr>
        <p:spPr>
          <a:xfrm>
            <a:off x="3784550" y="-31033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320820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06D1893-F597-4A9C-BA1B-00B56FDF2E69}"/>
              </a:ext>
            </a:extLst>
          </p:cNvPr>
          <p:cNvSpPr/>
          <p:nvPr/>
        </p:nvSpPr>
        <p:spPr>
          <a:xfrm>
            <a:off x="229209" y="366208"/>
            <a:ext cx="5100029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564"/>
              </a:lnSpc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                 «Защита населения и территорий Ачинского района от чрезвычайных ситуаций»</a:t>
            </a: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C3C7D412-3C95-4F6A-B4FB-BF022AFC1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999549"/>
              </p:ext>
            </p:extLst>
          </p:nvPr>
        </p:nvGraphicFramePr>
        <p:xfrm>
          <a:off x="864419" y="3958005"/>
          <a:ext cx="3798924" cy="3155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8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55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15E2368E-1ADC-417E-944D-5CE9B22D6933}"/>
              </a:ext>
            </a:extLst>
          </p:cNvPr>
          <p:cNvSpPr txBox="1"/>
          <p:nvPr/>
        </p:nvSpPr>
        <p:spPr>
          <a:xfrm>
            <a:off x="195419" y="2395707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3BE9FE-477A-4AC8-9932-6DCF11763DBF}"/>
              </a:ext>
            </a:extLst>
          </p:cNvPr>
          <p:cNvSpPr txBox="1"/>
          <p:nvPr/>
        </p:nvSpPr>
        <p:spPr>
          <a:xfrm>
            <a:off x="1873897" y="1212575"/>
            <a:ext cx="367240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ПОДПРОГРАММА: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Предупреждение, спасение, помощь населению Ачинского района в чрезвычайных ситуациях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D85D60-EAA9-4EB8-B98D-12F59D2C732F}"/>
              </a:ext>
            </a:extLst>
          </p:cNvPr>
          <p:cNvSpPr txBox="1"/>
          <p:nvPr/>
        </p:nvSpPr>
        <p:spPr>
          <a:xfrm>
            <a:off x="1894127" y="1870486"/>
            <a:ext cx="355466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Профилактика терроризма и экстремизма, а также минимизация и (или) ликвидация последствий проявлений терроризма и экстремизма на территории Ачинского района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45D4A5-4BDE-43A6-95FE-356AEE2FCB10}"/>
              </a:ext>
            </a:extLst>
          </p:cNvPr>
          <p:cNvSpPr txBox="1"/>
          <p:nvPr/>
        </p:nvSpPr>
        <p:spPr>
          <a:xfrm>
            <a:off x="1894127" y="2698168"/>
            <a:ext cx="35393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эффективной системы защиты населения и территорий Ачинского района от чрезвычайных ситуаций природного и техногенного характера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6" name="Таблица 35">
            <a:extLst>
              <a:ext uri="{FF2B5EF4-FFF2-40B4-BE49-F238E27FC236}">
                <a16:creationId xmlns:a16="http://schemas.microsoft.com/office/drawing/2014/main" id="{EBF702DA-87AD-44F4-904B-024C14973F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835177"/>
              </p:ext>
            </p:extLst>
          </p:nvPr>
        </p:nvGraphicFramePr>
        <p:xfrm>
          <a:off x="301986" y="4325955"/>
          <a:ext cx="4725265" cy="6896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1559">
                  <a:extLst>
                    <a:ext uri="{9D8B030D-6E8A-4147-A177-3AD203B41FA5}">
                      <a16:colId xmlns:a16="http://schemas.microsoft.com/office/drawing/2014/main" val="2211989434"/>
                    </a:ext>
                  </a:extLst>
                </a:gridCol>
                <a:gridCol w="3833706">
                  <a:extLst>
                    <a:ext uri="{9D8B030D-6E8A-4147-A177-3AD203B41FA5}">
                      <a16:colId xmlns:a16="http://schemas.microsoft.com/office/drawing/2014/main" val="3763059371"/>
                    </a:ext>
                  </a:extLst>
                </a:gridCol>
              </a:tblGrid>
              <a:tr h="285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1,0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1800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содержание Единой дежурно-диспетчерской службы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078156"/>
                  </a:ext>
                </a:extLst>
              </a:tr>
              <a:tr h="21693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28600" indent="1800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проектирование муниципальной системы оповещения населения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339986920"/>
                  </a:ext>
                </a:extLst>
              </a:tr>
            </a:tbl>
          </a:graphicData>
        </a:graphic>
      </p:graphicFrame>
      <p:pic>
        <p:nvPicPr>
          <p:cNvPr id="11268" name="Picture 4" descr="Администрация Кикнурского муниципального района, официальный сайт района | Единая  дежурно-диспетчерская служба">
            <a:extLst>
              <a:ext uri="{FF2B5EF4-FFF2-40B4-BE49-F238E27FC236}">
                <a16:creationId xmlns:a16="http://schemas.microsoft.com/office/drawing/2014/main" id="{21E591D1-04FD-49EC-93AE-FE96FCB20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19" y="1276237"/>
            <a:ext cx="1609063" cy="986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7" name="Диаграмма 46">
            <a:extLst>
              <a:ext uri="{FF2B5EF4-FFF2-40B4-BE49-F238E27FC236}">
                <a16:creationId xmlns:a16="http://schemas.microsoft.com/office/drawing/2014/main" id="{AE4BE58E-D1F6-464E-A4CD-01DF0D6B58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4348584"/>
              </p:ext>
            </p:extLst>
          </p:nvPr>
        </p:nvGraphicFramePr>
        <p:xfrm>
          <a:off x="0" y="2661304"/>
          <a:ext cx="2057510" cy="1358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F84950-B3E5-4727-926A-B99E2E8AEE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84" y="5156149"/>
            <a:ext cx="5098588" cy="2220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7D09F9-AF48-7B8C-1ED4-2322D8CADBF7}"/>
              </a:ext>
            </a:extLst>
          </p:cNvPr>
          <p:cNvSpPr txBox="1"/>
          <p:nvPr/>
        </p:nvSpPr>
        <p:spPr>
          <a:xfrm>
            <a:off x="3803854" y="-19542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21041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Picture 10" descr="5 лет МООО работников культуры – Инициатива Колымы">
            <a:extLst>
              <a:ext uri="{FF2B5EF4-FFF2-40B4-BE49-F238E27FC236}">
                <a16:creationId xmlns:a16="http://schemas.microsoft.com/office/drawing/2014/main" id="{6CEFE567-817D-4F4E-99F9-D0D992CEE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826" y="6339523"/>
            <a:ext cx="1897316" cy="111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613661"/>
              </p:ext>
            </p:extLst>
          </p:nvPr>
        </p:nvGraphicFramePr>
        <p:xfrm>
          <a:off x="377387" y="4297836"/>
          <a:ext cx="4608513" cy="2918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08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1844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11414" y="217762"/>
            <a:ext cx="4999869" cy="6319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«Развитие культуры»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278" y="3636152"/>
            <a:ext cx="3468005" cy="55199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развития и реализации культурного и духовного потенциала населения Ачинского района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18369" y="849358"/>
            <a:ext cx="2712501" cy="398108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Сохранение культурного наследия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618369" y="1185847"/>
            <a:ext cx="3099436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народного творчества</a:t>
            </a:r>
            <a:endParaRPr lang="ru-RU" sz="11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34821" y="1377668"/>
            <a:ext cx="3563912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условий реализации муниципальной программы и прочие мероприятия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521778" y="2764266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7ADD07-86DC-406D-A241-CA811A465340}"/>
              </a:ext>
            </a:extLst>
          </p:cNvPr>
          <p:cNvSpPr txBox="1"/>
          <p:nvPr/>
        </p:nvSpPr>
        <p:spPr>
          <a:xfrm>
            <a:off x="132278" y="3015992"/>
            <a:ext cx="356391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отдельное мероприятие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«Возмещение расходов за обеспечение сохранности архивных документов»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4DCD2F6-3FF7-458C-98AB-EB298D414C0C}"/>
              </a:ext>
            </a:extLst>
          </p:cNvPr>
          <p:cNvSpPr txBox="1"/>
          <p:nvPr/>
        </p:nvSpPr>
        <p:spPr>
          <a:xfrm>
            <a:off x="124391" y="2415258"/>
            <a:ext cx="385332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отдельное мероприятие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«Обеспечение деятельности Муниципального казенного учреждения «Центр технического обслуживания»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2FD180-7CBD-4389-AFB0-C4BDCD410567}"/>
              </a:ext>
            </a:extLst>
          </p:cNvPr>
          <p:cNvSpPr txBox="1"/>
          <p:nvPr/>
        </p:nvSpPr>
        <p:spPr>
          <a:xfrm>
            <a:off x="130505" y="1836242"/>
            <a:ext cx="385713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отдельное мероприятие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«Организация и проведение независимой оценки качества условий оказания услуг муниципальными учреждениями культуры»</a:t>
            </a:r>
          </a:p>
        </p:txBody>
      </p:sp>
      <p:graphicFrame>
        <p:nvGraphicFramePr>
          <p:cNvPr id="31" name="Диаграмма 30">
            <a:extLst>
              <a:ext uri="{FF2B5EF4-FFF2-40B4-BE49-F238E27FC236}">
                <a16:creationId xmlns:a16="http://schemas.microsoft.com/office/drawing/2014/main" id="{2B01E849-7D53-4B38-9094-330B66254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2600167"/>
              </p:ext>
            </p:extLst>
          </p:nvPr>
        </p:nvGraphicFramePr>
        <p:xfrm>
          <a:off x="3400325" y="2961087"/>
          <a:ext cx="1913817" cy="124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65A0978-96AA-4429-A9A5-F812D820B8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191824"/>
              </p:ext>
            </p:extLst>
          </p:nvPr>
        </p:nvGraphicFramePr>
        <p:xfrm>
          <a:off x="320076" y="4657256"/>
          <a:ext cx="4791207" cy="19887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6752">
                  <a:extLst>
                    <a:ext uri="{9D8B030D-6E8A-4147-A177-3AD203B41FA5}">
                      <a16:colId xmlns:a16="http://schemas.microsoft.com/office/drawing/2014/main" val="235662704"/>
                    </a:ext>
                  </a:extLst>
                </a:gridCol>
                <a:gridCol w="4104455">
                  <a:extLst>
                    <a:ext uri="{9D8B030D-6E8A-4147-A177-3AD203B41FA5}">
                      <a16:colId xmlns:a16="http://schemas.microsoft.com/office/drawing/2014/main" val="3564750023"/>
                    </a:ext>
                  </a:extLst>
                </a:gridCol>
              </a:tblGrid>
              <a:tr h="5755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38,2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 в учреждениях культуры МБУК «Централизованная клубная система Ачинского района» будут предоставлены более 120 000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08866"/>
                  </a:ext>
                </a:extLst>
              </a:tr>
              <a:tr h="6032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6,6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в учреждении дополнительного образования  МБУДО «Детская школа искусств Ачинского района» получат  более 120  учащихся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210462"/>
                  </a:ext>
                </a:extLst>
              </a:tr>
              <a:tr h="40487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в учреждении культуры МБУК « Центральная районная библиотека» получат более 100 000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67373"/>
                  </a:ext>
                </a:extLst>
              </a:tr>
              <a:tr h="405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0,2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содержание архива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973536005"/>
                  </a:ext>
                </a:extLst>
              </a:tr>
            </a:tbl>
          </a:graphicData>
        </a:graphic>
      </p:graphicFrame>
      <p:pic>
        <p:nvPicPr>
          <p:cNvPr id="8204" name="Picture 12" descr="Районный дом культуры «Строитель» | Главная">
            <a:extLst>
              <a:ext uri="{FF2B5EF4-FFF2-40B4-BE49-F238E27FC236}">
                <a16:creationId xmlns:a16="http://schemas.microsoft.com/office/drawing/2014/main" id="{FF008B1B-D0E5-4F51-AE84-6A8B952A7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05" y="800270"/>
            <a:ext cx="1386051" cy="102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A03BE0-59EF-BF6D-165E-A9ABE404A671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69630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0" name="Picture 16" descr="Спорт! Спорт! Спорт! / Публикации / Сегодняшняя газета">
            <a:extLst>
              <a:ext uri="{FF2B5EF4-FFF2-40B4-BE49-F238E27FC236}">
                <a16:creationId xmlns:a16="http://schemas.microsoft.com/office/drawing/2014/main" id="{E8AC6C4B-A907-4E1D-A2A9-B88FEE84D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80" y="5650117"/>
            <a:ext cx="4610430" cy="181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212844" y="387040"/>
            <a:ext cx="4999869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«Развитие физической культуры</a:t>
            </a:r>
          </a:p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спорта»</a:t>
            </a:r>
          </a:p>
        </p:txBody>
      </p:sp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201871"/>
              </p:ext>
            </p:extLst>
          </p:nvPr>
        </p:nvGraphicFramePr>
        <p:xfrm>
          <a:off x="305291" y="3417094"/>
          <a:ext cx="4718655" cy="2959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18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942">
                <a:tc>
                  <a:txBody>
                    <a:bodyPr/>
                    <a:lstStyle/>
                    <a:p>
                      <a:pPr marL="0" marR="0" indent="0" algn="ctr" defTabSz="776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 </a:t>
                      </a:r>
                    </a:p>
                  </a:txBody>
                  <a:tcPr marL="71055" marR="71055" marT="37807" marB="378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44725" y="2098727"/>
            <a:ext cx="3416156" cy="76744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 1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доступных условий для занятий населения Ачинского района различных возрастных, профессиональных и социальных групп физической культурой и спортом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48036" y="1144766"/>
            <a:ext cx="3529287" cy="598163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массовой физической культуры </a:t>
            </a:r>
          </a:p>
          <a:p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спорта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37483" y="1688006"/>
            <a:ext cx="3218968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системы подготовки спортивного резерва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364041" y="2026025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E440B82-9962-4F70-A9E1-C0ABD580F460}"/>
              </a:ext>
            </a:extLst>
          </p:cNvPr>
          <p:cNvSpPr txBox="1"/>
          <p:nvPr/>
        </p:nvSpPr>
        <p:spPr>
          <a:xfrm>
            <a:off x="168508" y="2866166"/>
            <a:ext cx="318335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цельной системы подготовки спортивного резерва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146" name="Picture 2" descr="Нескучный русский: «О спорт, ты – мир!»">
            <a:extLst>
              <a:ext uri="{FF2B5EF4-FFF2-40B4-BE49-F238E27FC236}">
                <a16:creationId xmlns:a16="http://schemas.microsoft.com/office/drawing/2014/main" id="{8B49A66E-EE92-4E38-8311-9C82BDDBC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2049"/>
            <a:ext cx="1921099" cy="104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FB96975-E4C4-4A55-B28F-0E1B37DA7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742777"/>
              </p:ext>
            </p:extLst>
          </p:nvPr>
        </p:nvGraphicFramePr>
        <p:xfrm>
          <a:off x="432371" y="3855934"/>
          <a:ext cx="4470026" cy="2055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479196089"/>
                    </a:ext>
                  </a:extLst>
                </a:gridCol>
                <a:gridCol w="3677938">
                  <a:extLst>
                    <a:ext uri="{9D8B030D-6E8A-4147-A177-3AD203B41FA5}">
                      <a16:colId xmlns:a16="http://schemas.microsoft.com/office/drawing/2014/main" val="1483462252"/>
                    </a:ext>
                  </a:extLst>
                </a:gridCol>
              </a:tblGrid>
              <a:tr h="802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10,1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услугами в учреждении спортивной направленности МБУ «СШ Ачинского района» воспользуются  более 450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044338"/>
                  </a:ext>
                </a:extLst>
              </a:tr>
              <a:tr h="6038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7,0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в учреждениях спортивной направленности по месту жительства получат 700 детей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662540"/>
                  </a:ext>
                </a:extLst>
              </a:tr>
              <a:tr h="64967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0,8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 организацию и проведение спортивно-массовых мероприятий на территории Ачинского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510368"/>
                  </a:ext>
                </a:extLst>
              </a:tr>
            </a:tbl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884FD759-B618-49D2-B796-5F637C0C3D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7327069"/>
              </p:ext>
            </p:extLst>
          </p:nvPr>
        </p:nvGraphicFramePr>
        <p:xfrm>
          <a:off x="3246913" y="2202929"/>
          <a:ext cx="1913817" cy="124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5BB3A17-E73A-D535-6031-E964E7B3134A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202352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CF746C-1D70-4458-B8D9-0FED55E9E0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8972" y="5344178"/>
            <a:ext cx="5338213" cy="2217086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029741"/>
              </p:ext>
            </p:extLst>
          </p:nvPr>
        </p:nvGraphicFramePr>
        <p:xfrm>
          <a:off x="423841" y="3678645"/>
          <a:ext cx="4472580" cy="3557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2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57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651" y="288644"/>
            <a:ext cx="5211258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               «Молодежь Ачинского района в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XXI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веке»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9109" y="1922587"/>
            <a:ext cx="3447849" cy="76744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</a:p>
          <a:p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развития потенциала молодежи и его реализации в интересах развития Ачинского района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35399" y="925865"/>
            <a:ext cx="3024338" cy="598163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Вовлечение молодёжи Ачинского района в социальную практику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68205" y="1494524"/>
            <a:ext cx="2775534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жильем молодых семей в Ачинском районе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7301" y="2431195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3" name="Прямоугольник: скругленные противолежащие углы 2">
            <a:extLst>
              <a:ext uri="{FF2B5EF4-FFF2-40B4-BE49-F238E27FC236}">
                <a16:creationId xmlns:a16="http://schemas.microsoft.com/office/drawing/2014/main" id="{96A8F392-3B5C-4FC9-B305-185520AC9952}"/>
              </a:ext>
            </a:extLst>
          </p:cNvPr>
          <p:cNvSpPr/>
          <p:nvPr/>
        </p:nvSpPr>
        <p:spPr>
          <a:xfrm>
            <a:off x="-1439837" y="1117929"/>
            <a:ext cx="914400" cy="9144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2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07A684F-BD36-4DB4-859E-51DF304CCF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0814714"/>
              </p:ext>
            </p:extLst>
          </p:nvPr>
        </p:nvGraphicFramePr>
        <p:xfrm>
          <a:off x="-8972" y="2690027"/>
          <a:ext cx="1775233" cy="1090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3316" name="Picture 4" descr="Молодежь. Культура. Спорт.">
            <a:extLst>
              <a:ext uri="{FF2B5EF4-FFF2-40B4-BE49-F238E27FC236}">
                <a16:creationId xmlns:a16="http://schemas.microsoft.com/office/drawing/2014/main" id="{6A142B88-5375-45DB-8FB7-041702F0D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399" y="2387204"/>
            <a:ext cx="2806942" cy="132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Областная акция &quot;Молодежь! Кликни ЗОЖ!&quot; - БСМП Гродно">
            <a:extLst>
              <a:ext uri="{FF2B5EF4-FFF2-40B4-BE49-F238E27FC236}">
                <a16:creationId xmlns:a16="http://schemas.microsoft.com/office/drawing/2014/main" id="{31CE4BCB-CF35-405F-9B62-DD4E3ED39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3" y="918726"/>
            <a:ext cx="1876162" cy="127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9876D4D-AE3F-4674-A413-8727AA6950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314522"/>
              </p:ext>
            </p:extLst>
          </p:nvPr>
        </p:nvGraphicFramePr>
        <p:xfrm>
          <a:off x="316998" y="4086363"/>
          <a:ext cx="4686267" cy="19564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84203">
                  <a:extLst>
                    <a:ext uri="{9D8B030D-6E8A-4147-A177-3AD203B41FA5}">
                      <a16:colId xmlns:a16="http://schemas.microsoft.com/office/drawing/2014/main" val="2348090922"/>
                    </a:ext>
                  </a:extLst>
                </a:gridCol>
                <a:gridCol w="3802064">
                  <a:extLst>
                    <a:ext uri="{9D8B030D-6E8A-4147-A177-3AD203B41FA5}">
                      <a16:colId xmlns:a16="http://schemas.microsoft.com/office/drawing/2014/main" val="62028552"/>
                    </a:ext>
                  </a:extLst>
                </a:gridCol>
              </a:tblGrid>
              <a:tr h="802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1,4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предоставление социальных выплат молодым семьям на приобретение (строительство) жилья с последующим дополнительным привлечением средств из краевого и федерального бюджетов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541680"/>
                  </a:ext>
                </a:extLst>
              </a:tr>
              <a:tr h="6038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4,0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предоставление субсидии  МБУ МЦ «Навигатор» на выполнение муниципального задания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83085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0,6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поддержка деятельности МБУ МЦ «Навигатор»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0834452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88A3347-CB84-C5B4-304A-3739165494BB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265847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накомства - Ачинский район (Красноярский край)">
            <a:extLst>
              <a:ext uri="{FF2B5EF4-FFF2-40B4-BE49-F238E27FC236}">
                <a16:creationId xmlns:a16="http://schemas.microsoft.com/office/drawing/2014/main" id="{4FC63521-306C-19AC-97FA-F4DA2F923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937" y="1261235"/>
            <a:ext cx="3058734" cy="21113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69371" y="421727"/>
            <a:ext cx="5159867" cy="859589"/>
          </a:xfrm>
          <a:prstGeom prst="rect">
            <a:avLst/>
          </a:prstGeom>
        </p:spPr>
        <p:txBody>
          <a:bodyPr vert="horz" lIns="75975" tIns="37989" rIns="75975" bIns="37989" rtlCol="0" anchor="ctr">
            <a:no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показатели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социально-экономического развития Ачинского района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CDCED4-4CD3-F91E-4E2C-2110F791D6F2}"/>
              </a:ext>
            </a:extLst>
          </p:cNvPr>
          <p:cNvSpPr txBox="1"/>
          <p:nvPr/>
        </p:nvSpPr>
        <p:spPr>
          <a:xfrm>
            <a:off x="3763774" y="47932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58968B-E202-A0DA-CBE2-DEC8D9348468}"/>
              </a:ext>
            </a:extLst>
          </p:cNvPr>
          <p:cNvSpPr txBox="1"/>
          <p:nvPr/>
        </p:nvSpPr>
        <p:spPr>
          <a:xfrm>
            <a:off x="253957" y="3352462"/>
            <a:ext cx="2431843" cy="288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77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Численность населения, чел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1020E5-F342-C2D9-7E13-8FDBC2D99B58}"/>
              </a:ext>
            </a:extLst>
          </p:cNvPr>
          <p:cNvSpPr txBox="1"/>
          <p:nvPr/>
        </p:nvSpPr>
        <p:spPr>
          <a:xfrm>
            <a:off x="2595205" y="3329754"/>
            <a:ext cx="2778324" cy="681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77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отгруженных товаров собственного производства, </a:t>
            </a:r>
            <a:r>
              <a:rPr lang="ru-RU" sz="1277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тыс.руб</a:t>
            </a:r>
            <a:r>
              <a:rPr lang="ru-RU" sz="1277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D5FE7619-9AB6-ABEC-34CA-7902B279B8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5294388"/>
              </p:ext>
            </p:extLst>
          </p:nvPr>
        </p:nvGraphicFramePr>
        <p:xfrm>
          <a:off x="102969" y="3780632"/>
          <a:ext cx="2573989" cy="1471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B376890B-D1C7-BC3B-C4C1-23D1FDF746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4151587"/>
              </p:ext>
            </p:extLst>
          </p:nvPr>
        </p:nvGraphicFramePr>
        <p:xfrm>
          <a:off x="2702537" y="3946077"/>
          <a:ext cx="2573989" cy="129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F5BFAC1-2609-F6A8-DCFD-AC6A1DB6272B}"/>
              </a:ext>
            </a:extLst>
          </p:cNvPr>
          <p:cNvSpPr txBox="1"/>
          <p:nvPr/>
        </p:nvSpPr>
        <p:spPr>
          <a:xfrm>
            <a:off x="102968" y="5252207"/>
            <a:ext cx="2573989" cy="616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t"/>
            <a:r>
              <a:rPr lang="ru-RU" sz="1135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субъектов малого и среднего предпринимательства на 10 тыс. чел населения, ед.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73B0D6-8EE3-9293-BF15-3092635959C8}"/>
              </a:ext>
            </a:extLst>
          </p:cNvPr>
          <p:cNvSpPr txBox="1"/>
          <p:nvPr/>
        </p:nvSpPr>
        <p:spPr>
          <a:xfrm>
            <a:off x="2702011" y="5252207"/>
            <a:ext cx="2573989" cy="616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t"/>
            <a:r>
              <a:rPr lang="ru-RU" sz="1135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инвестиций в основной капитал (за исключением бюджетных средств), </a:t>
            </a:r>
            <a:r>
              <a:rPr lang="ru-RU" sz="1135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тыс.руб</a:t>
            </a:r>
            <a:r>
              <a:rPr lang="ru-RU" sz="1135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graphicFrame>
        <p:nvGraphicFramePr>
          <p:cNvPr id="19" name="Диаграмма 18">
            <a:extLst>
              <a:ext uri="{FF2B5EF4-FFF2-40B4-BE49-F238E27FC236}">
                <a16:creationId xmlns:a16="http://schemas.microsoft.com/office/drawing/2014/main" id="{316580E7-3EC9-25B8-CE74-F8A39DA8EF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8698184"/>
              </p:ext>
            </p:extLst>
          </p:nvPr>
        </p:nvGraphicFramePr>
        <p:xfrm>
          <a:off x="39148" y="5868531"/>
          <a:ext cx="2573989" cy="1443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id="{AAD84E4A-2DE8-BD57-467B-0A4B862159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4130956"/>
              </p:ext>
            </p:extLst>
          </p:nvPr>
        </p:nvGraphicFramePr>
        <p:xfrm>
          <a:off x="2789094" y="5868530"/>
          <a:ext cx="2437176" cy="1443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TextBox 6">
            <a:extLst>
              <a:ext uri="{FF2B5EF4-FFF2-40B4-BE49-F238E27FC236}">
                <a16:creationId xmlns:a16="http://schemas.microsoft.com/office/drawing/2014/main" id="{0A9CAF4F-6093-E1F6-9AD8-52EC4432C000}"/>
              </a:ext>
            </a:extLst>
          </p:cNvPr>
          <p:cNvSpPr txBox="1"/>
          <p:nvPr/>
        </p:nvSpPr>
        <p:spPr>
          <a:xfrm>
            <a:off x="169371" y="1691703"/>
            <a:ext cx="1546566" cy="1044437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</a:t>
            </a:r>
          </a:p>
          <a:p>
            <a:pPr algn="ct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площадь территории</a:t>
            </a:r>
          </a:p>
          <a:p>
            <a:pPr algn="ctr"/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2525,9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КМ</a:t>
            </a:r>
            <a:r>
              <a:rPr lang="ru-RU" sz="1400" baseline="30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Развитие и поддержка малого и среднего бизнеса в регионе">
            <a:extLst>
              <a:ext uri="{FF2B5EF4-FFF2-40B4-BE49-F238E27FC236}">
                <a16:creationId xmlns:a16="http://schemas.microsoft.com/office/drawing/2014/main" id="{DD1244C9-BC83-4F2C-B94B-16049753D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4643901"/>
            <a:ext cx="5329235" cy="289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08697" y="288128"/>
            <a:ext cx="4999869" cy="91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      «Создание благоприятных условий развития малого и среднего предпринимательства»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918450"/>
              </p:ext>
            </p:extLst>
          </p:nvPr>
        </p:nvGraphicFramePr>
        <p:xfrm>
          <a:off x="465425" y="3771452"/>
          <a:ext cx="4464495" cy="2885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64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5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959072" y="1824649"/>
            <a:ext cx="3220876" cy="1869729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371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благоприятных условий для устойчивого функционирования и развития малого и среднего предпринимательства на территории Ачинского  района,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 также создание условий, способствующих развитию социально ориентированных некоммерческих организаций, гражданских инициатив, поддержка активных граждан, общественных объединений, действующих на территории Ачинского района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8054" y="1176130"/>
            <a:ext cx="3381012" cy="603293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979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ПОДПРОГРАММА: </a:t>
            </a:r>
          </a:p>
          <a:p>
            <a:pPr marL="228600" indent="-228600">
              <a:lnSpc>
                <a:spcPts val="979"/>
              </a:lnSpc>
              <a:buAutoNum type="arabicPeriod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 малого  и  среднего </a:t>
            </a:r>
          </a:p>
          <a:p>
            <a:pPr>
              <a:lnSpc>
                <a:spcPts val="979"/>
              </a:lnSpc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предпринимательства на территории </a:t>
            </a:r>
          </a:p>
          <a:p>
            <a:pPr>
              <a:lnSpc>
                <a:spcPts val="979"/>
              </a:lnSpc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Ачинского района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61805" y="2387339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</a:t>
            </a: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млн руб.:</a:t>
            </a:r>
          </a:p>
        </p:txBody>
      </p:sp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CA5C45D1-170B-4928-9833-D89154582CE9}"/>
              </a:ext>
            </a:extLst>
          </p:cNvPr>
          <p:cNvSpPr/>
          <p:nvPr/>
        </p:nvSpPr>
        <p:spPr>
          <a:xfrm>
            <a:off x="-1439838" y="2535226"/>
            <a:ext cx="1060705" cy="914400"/>
          </a:xfrm>
          <a:prstGeom prst="hexag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2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0" name="Таблица 49">
            <a:extLst>
              <a:ext uri="{FF2B5EF4-FFF2-40B4-BE49-F238E27FC236}">
                <a16:creationId xmlns:a16="http://schemas.microsoft.com/office/drawing/2014/main" id="{9A3BD323-C2A3-4250-B0F4-4AED38178C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111400"/>
              </p:ext>
            </p:extLst>
          </p:nvPr>
        </p:nvGraphicFramePr>
        <p:xfrm>
          <a:off x="487873" y="4119195"/>
          <a:ext cx="4419601" cy="41688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74027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3645574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4168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0,7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финансовая поддержка субъектов малого и среднего предпринимательства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</a:tbl>
          </a:graphicData>
        </a:graphic>
      </p:graphicFrame>
      <p:graphicFrame>
        <p:nvGraphicFramePr>
          <p:cNvPr id="56" name="Диаграмма 55">
            <a:extLst>
              <a:ext uri="{FF2B5EF4-FFF2-40B4-BE49-F238E27FC236}">
                <a16:creationId xmlns:a16="http://schemas.microsoft.com/office/drawing/2014/main" id="{6375F975-A469-4602-AD33-56F76D9B93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7726176"/>
              </p:ext>
            </p:extLst>
          </p:nvPr>
        </p:nvGraphicFramePr>
        <p:xfrm>
          <a:off x="-17924" y="2616689"/>
          <a:ext cx="1985978" cy="113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ФИНАНСОВАЯ ПОДДЕРЖКА СУБЪЕКТОВ МАЛОГО И СРЕДНЕГО ПРЕДПРИНИМАТЕЛЬСТВА АО  «КОРПОРАЦИЯ «МСП» В 2018 ГОДУ - Объявления - Новости, объявления, события -  Омсукчанский городской округ">
            <a:extLst>
              <a:ext uri="{FF2B5EF4-FFF2-40B4-BE49-F238E27FC236}">
                <a16:creationId xmlns:a16="http://schemas.microsoft.com/office/drawing/2014/main" id="{518706FD-F247-403D-893B-4211EB7CC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774" y="720337"/>
            <a:ext cx="3103382" cy="174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C17634-044C-DEC2-FA0B-0E536CA0BDD9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207464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1F4BF4-4CAA-4D82-B74F-89EEDDE00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7614" y="3244037"/>
            <a:ext cx="1037863" cy="13827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24AD12-5C6A-47BF-9E11-E4A7892F3D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689" y="5760363"/>
            <a:ext cx="3875405" cy="1752220"/>
          </a:xfrm>
          <a:prstGeom prst="rect">
            <a:avLst/>
          </a:prstGeom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548857"/>
              </p:ext>
            </p:extLst>
          </p:nvPr>
        </p:nvGraphicFramePr>
        <p:xfrm>
          <a:off x="924689" y="4125330"/>
          <a:ext cx="3266953" cy="273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66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64687" y="268359"/>
            <a:ext cx="4999869" cy="6319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«Развитие транспортной системы»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906" y="3254035"/>
            <a:ext cx="3552016" cy="76744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транспортной инфраструктуры района с повышением уровня её безопасности, доступности и качества транспортных услуг для населения 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38566" y="905339"/>
            <a:ext cx="3915341" cy="598163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ПОДПРОГРАММА: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сохранности и модернизация автомобильных дорог Ачинского района</a:t>
            </a:r>
            <a:endParaRPr lang="ru-RU" sz="1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70" name="Picture 2" descr="Вакансия Мастер по Содержанию автомобильных дорог в Благовещенске | Работа  | Авито">
            <a:extLst>
              <a:ext uri="{FF2B5EF4-FFF2-40B4-BE49-F238E27FC236}">
                <a16:creationId xmlns:a16="http://schemas.microsoft.com/office/drawing/2014/main" id="{FDC84BA2-0150-47CD-AB8F-F6DA34A06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6" y="833910"/>
            <a:ext cx="1501479" cy="125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4FFC9C9-8B57-4809-B679-08FEB1087908}"/>
              </a:ext>
            </a:extLst>
          </p:cNvPr>
          <p:cNvSpPr txBox="1"/>
          <p:nvPr/>
        </p:nvSpPr>
        <p:spPr>
          <a:xfrm>
            <a:off x="1414338" y="1469893"/>
            <a:ext cx="36727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Повышение безопасности дорожного движения в Ачинском районе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6DC4A18-563F-488B-9F98-307CD17B0391}"/>
              </a:ext>
            </a:extLst>
          </p:cNvPr>
          <p:cNvSpPr txBox="1"/>
          <p:nvPr/>
        </p:nvSpPr>
        <p:spPr>
          <a:xfrm>
            <a:off x="156463" y="2089475"/>
            <a:ext cx="33199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отдельное мероприятие: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«Выплата субсидий из районного бюджета на компенсацию расходов организациям пассажирского транспорта, осуществляющим перевозки пассажиров по пригородным и междугородным маршрутам» 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D191702-D0F1-4591-A518-42FC1D18A4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573254"/>
              </p:ext>
            </p:extLst>
          </p:nvPr>
        </p:nvGraphicFramePr>
        <p:xfrm>
          <a:off x="454818" y="4572758"/>
          <a:ext cx="4419601" cy="118760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74027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3645574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781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31,1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предоставление субсидий на компенсацию расходов организациям пассажирского транспорта, осуществляющим перевозки пассажиров по пригородным и междугородным маршрутам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1,0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содержание и текущие ремонты улично-дорожной сети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4988356"/>
                  </a:ext>
                </a:extLst>
              </a:tr>
            </a:tbl>
          </a:graphicData>
        </a:graphic>
      </p:graphicFrame>
      <p:graphicFrame>
        <p:nvGraphicFramePr>
          <p:cNvPr id="27" name="Диаграмма 26">
            <a:extLst>
              <a:ext uri="{FF2B5EF4-FFF2-40B4-BE49-F238E27FC236}">
                <a16:creationId xmlns:a16="http://schemas.microsoft.com/office/drawing/2014/main" id="{9D12E484-CB07-4426-93A8-C17C900B7B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1570645"/>
              </p:ext>
            </p:extLst>
          </p:nvPr>
        </p:nvGraphicFramePr>
        <p:xfrm>
          <a:off x="3250705" y="1984282"/>
          <a:ext cx="1936025" cy="1321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B93BD6C4-7A9C-4E37-801B-107B103A4812}"/>
              </a:ext>
            </a:extLst>
          </p:cNvPr>
          <p:cNvSpPr txBox="1"/>
          <p:nvPr/>
        </p:nvSpPr>
        <p:spPr>
          <a:xfrm>
            <a:off x="3560901" y="1967365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695977-50F6-B554-9C27-573FCD085E67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145392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F79FD05-3D34-47CE-BFF9-9724D2DD22A5}"/>
              </a:ext>
            </a:extLst>
          </p:cNvPr>
          <p:cNvSpPr txBox="1"/>
          <p:nvPr/>
        </p:nvSpPr>
        <p:spPr>
          <a:xfrm>
            <a:off x="46210" y="301176"/>
            <a:ext cx="532923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«Развитие сельского хозяйства и регулирование рынков сельскохозяйственной продукции в Ачинском районе»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F58FE6-76BB-406F-B5DB-1A8F5494909A}"/>
              </a:ext>
            </a:extLst>
          </p:cNvPr>
          <p:cNvSpPr txBox="1"/>
          <p:nvPr/>
        </p:nvSpPr>
        <p:spPr>
          <a:xfrm>
            <a:off x="90753" y="2156089"/>
            <a:ext cx="1706655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4E867524-F7B5-4382-8AE7-5E5A907A7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6930510"/>
              </p:ext>
            </p:extLst>
          </p:nvPr>
        </p:nvGraphicFramePr>
        <p:xfrm>
          <a:off x="55439" y="2286880"/>
          <a:ext cx="1675232" cy="1139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70051DD-7C40-4FF1-9168-D9D5A8838D3A}"/>
              </a:ext>
            </a:extLst>
          </p:cNvPr>
          <p:cNvSpPr txBox="1"/>
          <p:nvPr/>
        </p:nvSpPr>
        <p:spPr>
          <a:xfrm>
            <a:off x="1785726" y="1446307"/>
            <a:ext cx="3822016" cy="567642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ПОДПРОГРАММА: </a:t>
            </a:r>
          </a:p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Устойчивое развитие сельских территорий </a:t>
            </a:r>
          </a:p>
          <a:p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Ачинского района</a:t>
            </a:r>
            <a:endParaRPr lang="ru-RU" sz="105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E1098-BB52-482B-91B9-F1A63579569B}"/>
              </a:ext>
            </a:extLst>
          </p:cNvPr>
          <p:cNvSpPr txBox="1"/>
          <p:nvPr/>
        </p:nvSpPr>
        <p:spPr>
          <a:xfrm>
            <a:off x="1794784" y="1926022"/>
            <a:ext cx="3679483" cy="415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Развитие малых форм хозяйствования в Ачинском районе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357ADF-34DA-4A2E-BE66-B042CD64C67E}"/>
              </a:ext>
            </a:extLst>
          </p:cNvPr>
          <p:cNvSpPr txBox="1"/>
          <p:nvPr/>
        </p:nvSpPr>
        <p:spPr>
          <a:xfrm>
            <a:off x="1794784" y="2234308"/>
            <a:ext cx="3263450" cy="415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Обеспечение реализации муниципальной программы Ачинского района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42BA11-CF56-4BE0-89A9-1EFE626AF3CB}"/>
              </a:ext>
            </a:extLst>
          </p:cNvPr>
          <p:cNvSpPr txBox="1"/>
          <p:nvPr/>
        </p:nvSpPr>
        <p:spPr>
          <a:xfrm>
            <a:off x="1773910" y="2565348"/>
            <a:ext cx="3349928" cy="415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  <a:r>
              <a:rPr lang="ru-RU" sz="105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подотрасли растениеводства, сохранение и восстановление плодородия почв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9AED25-A60E-4D04-ABFE-023A7BC15F18}"/>
              </a:ext>
            </a:extLst>
          </p:cNvPr>
          <p:cNvSpPr txBox="1"/>
          <p:nvPr/>
        </p:nvSpPr>
        <p:spPr>
          <a:xfrm>
            <a:off x="1773910" y="2887039"/>
            <a:ext cx="3349928" cy="254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Техническая и технологическая модернизация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A0B06F-F441-4D25-B8CD-BFE1213EDB6A}"/>
              </a:ext>
            </a:extLst>
          </p:cNvPr>
          <p:cNvSpPr txBox="1"/>
          <p:nvPr/>
        </p:nvSpPr>
        <p:spPr>
          <a:xfrm>
            <a:off x="1773910" y="3085479"/>
            <a:ext cx="3806887" cy="577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Отдельное мероприятие: 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проведения мероприятия по отлову, учёту, содержанию и иному обращению с безнадзорными животными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C2A85B-73A4-4038-BB36-89B7764B8730}"/>
              </a:ext>
            </a:extLst>
          </p:cNvPr>
          <p:cNvSpPr txBox="1"/>
          <p:nvPr/>
        </p:nvSpPr>
        <p:spPr>
          <a:xfrm>
            <a:off x="57847" y="3375198"/>
            <a:ext cx="2006736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</a:t>
            </a:r>
          </a:p>
          <a:p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0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благоприятных социально-экономических условий для выполнения сельскими поселениями их производственных и социальных функций, повышение занятости, уровня и качества жизни граждан, проживающих в сельской местности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0A4E49-C0BD-45D8-BE76-738380283D62}"/>
              </a:ext>
            </a:extLst>
          </p:cNvPr>
          <p:cNvSpPr txBox="1"/>
          <p:nvPr/>
        </p:nvSpPr>
        <p:spPr>
          <a:xfrm>
            <a:off x="67255" y="5078197"/>
            <a:ext cx="21656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Поддержка и дальнейшее развитие малых форм хозяйствования на селе и повышения уровня доходов сельского населения в Ачинском районе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5E95F4-23E2-4312-AC0D-91483B50A971}"/>
              </a:ext>
            </a:extLst>
          </p:cNvPr>
          <p:cNvSpPr txBox="1"/>
          <p:nvPr/>
        </p:nvSpPr>
        <p:spPr>
          <a:xfrm>
            <a:off x="46762" y="5987444"/>
            <a:ext cx="217385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Рост производства и увеличение урожайности продукции растениеводства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846372-9B3A-412B-93D1-D23A7F128057}"/>
              </a:ext>
            </a:extLst>
          </p:cNvPr>
          <p:cNvSpPr txBox="1"/>
          <p:nvPr/>
        </p:nvSpPr>
        <p:spPr>
          <a:xfrm>
            <a:off x="46762" y="6487955"/>
            <a:ext cx="227070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10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роста производства и повышение конкурентоспособности продукции животноводства, за счёт технической и технологической модернизации производства</a:t>
            </a:r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id="{E2F34970-76F8-4C8D-80B1-868C21A26B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566968"/>
              </p:ext>
            </p:extLst>
          </p:nvPr>
        </p:nvGraphicFramePr>
        <p:xfrm>
          <a:off x="1969728" y="3809922"/>
          <a:ext cx="3472129" cy="273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72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59ED6DEF-7CDE-4D8C-8D97-96FB23A7B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994777"/>
              </p:ext>
            </p:extLst>
          </p:nvPr>
        </p:nvGraphicFramePr>
        <p:xfrm>
          <a:off x="2085076" y="4241005"/>
          <a:ext cx="3206808" cy="101086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61625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2645183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6038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решение вопросов по поддержке сельского хозяйства на территории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  <a:tr h="4069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0,6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отлов и содержание бездомных животных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4988356"/>
                  </a:ext>
                </a:extLst>
              </a:tr>
            </a:tbl>
          </a:graphicData>
        </a:graphic>
      </p:graphicFrame>
      <p:pic>
        <p:nvPicPr>
          <p:cNvPr id="20" name="Picture 2" descr="Зачем нужна цифровизация АПК? | Мясные технологии | Новости отрасли">
            <a:extLst>
              <a:ext uri="{FF2B5EF4-FFF2-40B4-BE49-F238E27FC236}">
                <a16:creationId xmlns:a16="http://schemas.microsoft.com/office/drawing/2014/main" id="{1B890083-8705-4125-94EB-8339C1BF6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22" y="5387721"/>
            <a:ext cx="2903201" cy="193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В Ачинском районе успешно завершена уборочная кампания » ИА Запад24">
            <a:extLst>
              <a:ext uri="{FF2B5EF4-FFF2-40B4-BE49-F238E27FC236}">
                <a16:creationId xmlns:a16="http://schemas.microsoft.com/office/drawing/2014/main" id="{19EF6A4F-A7BD-4B85-A589-BDACCE5F0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56" y="1338519"/>
            <a:ext cx="1360852" cy="82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16AE0F-CCF6-E16C-30DB-36F3B0B4B6FF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38708730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Управление муниципальным имуществом Николаевского муниципального района -  Программы - Деятельность - Официальный сайт администрации Николаевского  муниципального района">
            <a:extLst>
              <a:ext uri="{FF2B5EF4-FFF2-40B4-BE49-F238E27FC236}">
                <a16:creationId xmlns:a16="http://schemas.microsoft.com/office/drawing/2014/main" id="{049DF4C7-6C77-418D-B155-EBC14E188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747" y="3136428"/>
            <a:ext cx="1437745" cy="82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Оформление земельного участка под жилым домом в собственность - 2020">
            <a:extLst>
              <a:ext uri="{FF2B5EF4-FFF2-40B4-BE49-F238E27FC236}">
                <a16:creationId xmlns:a16="http://schemas.microsoft.com/office/drawing/2014/main" id="{3766C310-3CC8-4F18-8C8D-1CA3DCF01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33" y="5981607"/>
            <a:ext cx="4381771" cy="157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164" y="220435"/>
            <a:ext cx="5329238" cy="6319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«Управление муниципальным имуществом»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579854"/>
              </p:ext>
            </p:extLst>
          </p:nvPr>
        </p:nvGraphicFramePr>
        <p:xfrm>
          <a:off x="321746" y="3481654"/>
          <a:ext cx="3790522" cy="3636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0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3691">
                <a:tc>
                  <a:txBody>
                    <a:bodyPr/>
                    <a:lstStyle/>
                    <a:p>
                      <a:pPr algn="ctr"/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026930" y="2107242"/>
            <a:ext cx="3348415" cy="1013661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муниципальным имуществом, земельными участками, необходимыми для выполнения функций органами местного самоуправления, отчуждение муниципального имущества, востребованного в коммерческом обороте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34498" y="833496"/>
            <a:ext cx="2990290" cy="582774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муниципальным имуществом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09987" y="1403954"/>
            <a:ext cx="3348415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и распоряжение земельными ресурсами</a:t>
            </a:r>
          </a:p>
        </p:txBody>
      </p:sp>
      <p:pic>
        <p:nvPicPr>
          <p:cNvPr id="29698" name="Picture 2" descr="http://www.ipatovo.org/images/fin_progr_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791" y="852389"/>
            <a:ext cx="1835190" cy="1179932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196900" y="2068557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009987" y="1813505"/>
            <a:ext cx="3100350" cy="259609"/>
          </a:xfrm>
          <a:prstGeom prst="rect">
            <a:avLst/>
          </a:prstGeom>
        </p:spPr>
        <p:txBody>
          <a:bodyPr wrap="square" lIns="89454" tIns="44729" rIns="89454" bIns="44729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реализацией программы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F98621F-5E91-479D-A433-1DA43F564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838700"/>
              </p:ext>
            </p:extLst>
          </p:nvPr>
        </p:nvGraphicFramePr>
        <p:xfrm>
          <a:off x="332242" y="4085634"/>
          <a:ext cx="4723081" cy="21934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9852">
                  <a:extLst>
                    <a:ext uri="{9D8B030D-6E8A-4147-A177-3AD203B41FA5}">
                      <a16:colId xmlns:a16="http://schemas.microsoft.com/office/drawing/2014/main" val="654119278"/>
                    </a:ext>
                  </a:extLst>
                </a:gridCol>
                <a:gridCol w="3803229">
                  <a:extLst>
                    <a:ext uri="{9D8B030D-6E8A-4147-A177-3AD203B41FA5}">
                      <a16:colId xmlns:a16="http://schemas.microsoft.com/office/drawing/2014/main" val="2676032899"/>
                    </a:ext>
                  </a:extLst>
                </a:gridCol>
              </a:tblGrid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1,3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содержание и обслуживание казны района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624368"/>
                  </a:ext>
                </a:extLst>
              </a:tr>
              <a:tr h="802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0,4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осуществление полномочий поселений в сфере установленных функций органов местного самоуправления поселений, переданных на уровень муниципального района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072836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2,5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и распоряжение имуществом (за исключением земельных участков)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877437"/>
                  </a:ext>
                </a:extLst>
              </a:tr>
              <a:tr h="4580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0,4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и распоряжение земельными ресурсами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33008760"/>
                  </a:ext>
                </a:extLst>
              </a:tr>
            </a:tbl>
          </a:graphicData>
        </a:graphic>
      </p:graphicFrame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CA242127-6DCA-4BA6-91D2-DB8FCB9848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651818"/>
              </p:ext>
            </p:extLst>
          </p:nvPr>
        </p:nvGraphicFramePr>
        <p:xfrm>
          <a:off x="24009" y="2321042"/>
          <a:ext cx="1985978" cy="113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C9C345E-447C-DAF0-211F-E8522BBE21E1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401855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 descr="Как можно привести свои финансы в порядок">
            <a:extLst>
              <a:ext uri="{FF2B5EF4-FFF2-40B4-BE49-F238E27FC236}">
                <a16:creationId xmlns:a16="http://schemas.microsoft.com/office/drawing/2014/main" id="{5518E079-A073-DEB4-1309-736829888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217"/>
            <a:ext cx="5329238" cy="1174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181644"/>
              </p:ext>
            </p:extLst>
          </p:nvPr>
        </p:nvGraphicFramePr>
        <p:xfrm>
          <a:off x="517693" y="3912616"/>
          <a:ext cx="4536503" cy="3261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6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129">
                <a:tc>
                  <a:txBody>
                    <a:bodyPr/>
                    <a:lstStyle/>
                    <a:p>
                      <a:pPr algn="ctr"/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 </a:t>
                      </a:r>
                    </a:p>
                  </a:txBody>
                  <a:tcPr marL="71055" marR="71055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-89178" y="289571"/>
            <a:ext cx="5750246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«Управление муниципальными финансами»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55971" y="2752169"/>
            <a:ext cx="3672408" cy="752051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долгосрочной сбалансированности </a:t>
            </a:r>
          </a:p>
          <a:p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устойчивости бюджетной системы Ачинского района</a:t>
            </a:r>
            <a:endParaRPr lang="ru-RU" sz="11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41845" y="894864"/>
            <a:ext cx="3423533" cy="1075217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pPr>
              <a:lnSpc>
                <a:spcPts val="1173"/>
              </a:lnSpc>
            </a:pPr>
            <a:endParaRPr lang="ru-RU" sz="802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эффективного и ответственного управления муниципальными финансами, повышения устойчивости бюджетов муниципальных образований Ачинского района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618" y="2203506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66540FB-DC33-45B0-A14D-2C97B4C2A885}"/>
              </a:ext>
            </a:extLst>
          </p:cNvPr>
          <p:cNvSpPr txBox="1"/>
          <p:nvPr/>
        </p:nvSpPr>
        <p:spPr>
          <a:xfrm>
            <a:off x="1873687" y="2306043"/>
            <a:ext cx="354098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Обеспечение реализации муниципальной программы и прочие мероприятия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F68B246-6C5F-4B97-8EB2-1B5FB872D654}"/>
              </a:ext>
            </a:extLst>
          </p:cNvPr>
          <p:cNvSpPr txBox="1"/>
          <p:nvPr/>
        </p:nvSpPr>
        <p:spPr>
          <a:xfrm>
            <a:off x="1855971" y="1885359"/>
            <a:ext cx="34087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59611">
              <a:lnSpc>
                <a:spcPts val="1173"/>
              </a:lnSpc>
              <a:defRPr/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муниципальным долгом Ачинского района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3D87060-2102-4070-A12E-D45EDF961426}"/>
              </a:ext>
            </a:extLst>
          </p:cNvPr>
          <p:cNvSpPr txBox="1"/>
          <p:nvPr/>
        </p:nvSpPr>
        <p:spPr>
          <a:xfrm>
            <a:off x="1841845" y="3444989"/>
            <a:ext cx="367240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Повышение качества и прозрачности управления муниципальными финансами</a:t>
            </a:r>
          </a:p>
        </p:txBody>
      </p:sp>
      <p:pic>
        <p:nvPicPr>
          <p:cNvPr id="4098" name="Picture 2" descr="Корпоративные финансы | OOA">
            <a:extLst>
              <a:ext uri="{FF2B5EF4-FFF2-40B4-BE49-F238E27FC236}">
                <a16:creationId xmlns:a16="http://schemas.microsoft.com/office/drawing/2014/main" id="{408CAEE0-15E8-4EB6-91E0-D6A8670CE2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24" y="994347"/>
            <a:ext cx="1672815" cy="111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1" name="Таблица 40">
            <a:extLst>
              <a:ext uri="{FF2B5EF4-FFF2-40B4-BE49-F238E27FC236}">
                <a16:creationId xmlns:a16="http://schemas.microsoft.com/office/drawing/2014/main" id="{AEBB5F35-4901-4D37-BB93-2362512B99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88202"/>
              </p:ext>
            </p:extLst>
          </p:nvPr>
        </p:nvGraphicFramePr>
        <p:xfrm>
          <a:off x="410606" y="4281255"/>
          <a:ext cx="4774293" cy="211096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12908">
                  <a:extLst>
                    <a:ext uri="{9D8B030D-6E8A-4147-A177-3AD203B41FA5}">
                      <a16:colId xmlns:a16="http://schemas.microsoft.com/office/drawing/2014/main" val="1688520559"/>
                    </a:ext>
                  </a:extLst>
                </a:gridCol>
                <a:gridCol w="3961385">
                  <a:extLst>
                    <a:ext uri="{9D8B030D-6E8A-4147-A177-3AD203B41FA5}">
                      <a16:colId xmlns:a16="http://schemas.microsoft.com/office/drawing/2014/main" val="262544312"/>
                    </a:ext>
                  </a:extLst>
                </a:gridCol>
              </a:tblGrid>
              <a:tr h="6639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76,1 млн.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межбюджетные трансферты муниципальным образованиям района на выравнивание бюджетной обеспеченности и обеспечения сбалансированности бюджетов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7628492"/>
                  </a:ext>
                </a:extLst>
              </a:tr>
              <a:tr h="108607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59,8 млн.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реализация полномочий органов местного самоуправления в сфере закупок товаров, работ, услуг для обеспечения муниципальных нужд, сопровождение (организация и ведение учета) и обслуживание органов местного самоуправления и муниципальных районных учреждений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593115"/>
                  </a:ext>
                </a:extLst>
              </a:tr>
              <a:tr h="33794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1,1 млн. рублей</a:t>
                      </a: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обслуживание муниципального долга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6794928"/>
                  </a:ext>
                </a:extLst>
              </a:tr>
            </a:tbl>
          </a:graphicData>
        </a:graphic>
      </p:graphicFrame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AE2E1146-BDDB-4770-A9AE-3B45EA94BD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9717662"/>
              </p:ext>
            </p:extLst>
          </p:nvPr>
        </p:nvGraphicFramePr>
        <p:xfrm>
          <a:off x="-78600" y="2355871"/>
          <a:ext cx="2077699" cy="1391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9C362C9-33A2-8DD8-4374-97096524FC13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8DEE9D-9938-4B61-956B-5F08B4E0B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64" y="6557263"/>
            <a:ext cx="4472109" cy="917132"/>
          </a:xfrm>
          <a:prstGeom prst="rect">
            <a:avLst/>
          </a:prstGeom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512" y="283199"/>
            <a:ext cx="5194475" cy="7238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564"/>
              </a:lnSpc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           «Обеспечение общественного порядка и противодействие коррупции»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822022"/>
              </p:ext>
            </p:extLst>
          </p:nvPr>
        </p:nvGraphicFramePr>
        <p:xfrm>
          <a:off x="339125" y="4680899"/>
          <a:ext cx="4783247" cy="273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83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30495" y="2492216"/>
            <a:ext cx="3357628" cy="76744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Создание условий  по снижению уровня  правонарушений, совершаемых на территории Ачинского района;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13485" y="1004000"/>
            <a:ext cx="3809140" cy="604318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979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pPr>
              <a:lnSpc>
                <a:spcPts val="979"/>
              </a:lnSpc>
            </a:pPr>
            <a:endParaRPr lang="ru-RU" sz="802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ts val="979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9900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Мероприятия по профилактике правонарушений на территории Ачинского района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24011" y="1548632"/>
            <a:ext cx="3809137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Профилактика  наркомании, алкоголизма и пьянства в Ачинском районе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70860" y="2620138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 </a:t>
            </a:r>
          </a:p>
        </p:txBody>
      </p:sp>
      <p:sp>
        <p:nvSpPr>
          <p:cNvPr id="2" name="Пятиугольник 1">
            <a:extLst>
              <a:ext uri="{FF2B5EF4-FFF2-40B4-BE49-F238E27FC236}">
                <a16:creationId xmlns:a16="http://schemas.microsoft.com/office/drawing/2014/main" id="{E9F91355-0CBF-480B-92EB-23A13F25F6DE}"/>
              </a:ext>
            </a:extLst>
          </p:cNvPr>
          <p:cNvSpPr/>
          <p:nvPr/>
        </p:nvSpPr>
        <p:spPr>
          <a:xfrm>
            <a:off x="-1655861" y="1081622"/>
            <a:ext cx="960120" cy="914400"/>
          </a:xfrm>
          <a:prstGeom prst="pentag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2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C7D1F4-72DF-4CCD-9546-CC3B94643AAC}"/>
              </a:ext>
            </a:extLst>
          </p:cNvPr>
          <p:cNvSpPr txBox="1"/>
          <p:nvPr/>
        </p:nvSpPr>
        <p:spPr>
          <a:xfrm>
            <a:off x="130848" y="1906975"/>
            <a:ext cx="442095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Мероприятия по противодействию коррупции в Ачинском районе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B9B8257-D648-4B86-99CF-831E3C2EE6B7}"/>
              </a:ext>
            </a:extLst>
          </p:cNvPr>
          <p:cNvSpPr txBox="1"/>
          <p:nvPr/>
        </p:nvSpPr>
        <p:spPr>
          <a:xfrm>
            <a:off x="130848" y="2261107"/>
            <a:ext cx="42183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деятельности средств массовой информации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E9B3023-F481-478C-BDA5-F2D888E70010}"/>
              </a:ext>
            </a:extLst>
          </p:cNvPr>
          <p:cNvSpPr txBox="1"/>
          <p:nvPr/>
        </p:nvSpPr>
        <p:spPr>
          <a:xfrm>
            <a:off x="98023" y="3189495"/>
            <a:ext cx="318390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Создание условий  по снижению распространения  наркомании, алкоголизма и пьянства в Ачинском районе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B52801A-D744-4933-93C7-6738C7DDD756}"/>
              </a:ext>
            </a:extLst>
          </p:cNvPr>
          <p:cNvSpPr txBox="1"/>
          <p:nvPr/>
        </p:nvSpPr>
        <p:spPr>
          <a:xfrm>
            <a:off x="98023" y="3716332"/>
            <a:ext cx="33702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 по противодействию коррупции на территории Ачинского района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820A9A1-4954-46F7-8E81-432D0A0A1A33}"/>
              </a:ext>
            </a:extLst>
          </p:cNvPr>
          <p:cNvSpPr txBox="1"/>
          <p:nvPr/>
        </p:nvSpPr>
        <p:spPr>
          <a:xfrm>
            <a:off x="67765" y="4080735"/>
            <a:ext cx="439502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Повышение эффективности взаимодействия органов местного самоуправления Ачинского района со  средствами  массовой информации</a:t>
            </a:r>
          </a:p>
        </p:txBody>
      </p:sp>
      <p:graphicFrame>
        <p:nvGraphicFramePr>
          <p:cNvPr id="42" name="Диаграмма 41">
            <a:extLst>
              <a:ext uri="{FF2B5EF4-FFF2-40B4-BE49-F238E27FC236}">
                <a16:creationId xmlns:a16="http://schemas.microsoft.com/office/drawing/2014/main" id="{3DF3C1A5-6D11-40AF-9987-08B6BF36C8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8083831"/>
              </p:ext>
            </p:extLst>
          </p:nvPr>
        </p:nvGraphicFramePr>
        <p:xfrm>
          <a:off x="3367951" y="2733180"/>
          <a:ext cx="1985978" cy="113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Таблица 40">
            <a:extLst>
              <a:ext uri="{FF2B5EF4-FFF2-40B4-BE49-F238E27FC236}">
                <a16:creationId xmlns:a16="http://schemas.microsoft.com/office/drawing/2014/main" id="{3892400E-3057-4EBC-BB72-CA5208854C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708932"/>
              </p:ext>
            </p:extLst>
          </p:nvPr>
        </p:nvGraphicFramePr>
        <p:xfrm>
          <a:off x="354770" y="4954635"/>
          <a:ext cx="4807218" cy="16230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07022">
                  <a:extLst>
                    <a:ext uri="{9D8B030D-6E8A-4147-A177-3AD203B41FA5}">
                      <a16:colId xmlns:a16="http://schemas.microsoft.com/office/drawing/2014/main" val="3829478342"/>
                    </a:ext>
                  </a:extLst>
                </a:gridCol>
                <a:gridCol w="3900196">
                  <a:extLst>
                    <a:ext uri="{9D8B030D-6E8A-4147-A177-3AD203B41FA5}">
                      <a16:colId xmlns:a16="http://schemas.microsoft.com/office/drawing/2014/main" val="3617634679"/>
                    </a:ext>
                  </a:extLst>
                </a:gridCol>
              </a:tblGrid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0,03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профилактика правонарушений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401624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0,52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профилактика наркомании и пьянства</a:t>
                      </a:r>
                    </a:p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430141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0,03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антикоррупционные мероприятия</a:t>
                      </a:r>
                    </a:p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0132318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marL="0" marR="0" lvl="0" indent="0" algn="ctr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1,40 млн рублей</a:t>
                      </a:r>
                      <a:endParaRPr lang="ru-RU" sz="13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организация деятельности СМИ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716701930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700D19-5472-4B71-AE3B-BB73DB570E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305" y="947658"/>
            <a:ext cx="1265433" cy="949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BF4CBC-13DB-1C98-9FDB-7990A9D5C300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9D223DC-1015-419C-877D-5CEF3A9D6A1C}"/>
              </a:ext>
            </a:extLst>
          </p:cNvPr>
          <p:cNvSpPr/>
          <p:nvPr/>
        </p:nvSpPr>
        <p:spPr>
          <a:xfrm>
            <a:off x="217323" y="5641468"/>
            <a:ext cx="4894592" cy="1998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marL="433401" indent="359934">
              <a:spcAft>
                <a:spcPts val="996"/>
              </a:spcAft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содержание Ачинского районного Совета депутатов</a:t>
            </a:r>
          </a:p>
          <a:p>
            <a:pPr marL="433401" indent="359934">
              <a:spcAft>
                <a:spcPts val="996"/>
              </a:spcAft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содержание администрации Ачинского района</a:t>
            </a:r>
          </a:p>
          <a:p>
            <a:pPr marL="433401" indent="359934">
              <a:spcAft>
                <a:spcPts val="996"/>
              </a:spcAft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резервный фонд администрации Ачинского района</a:t>
            </a:r>
          </a:p>
          <a:p>
            <a:pPr marL="433401" indent="359934">
              <a:spcAft>
                <a:spcPts val="996"/>
              </a:spcAft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содержание финансового управления администрации Ачинского района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5FA16F-9618-4F76-B397-809C9F750C5B}"/>
              </a:ext>
            </a:extLst>
          </p:cNvPr>
          <p:cNvSpPr txBox="1"/>
          <p:nvPr/>
        </p:nvSpPr>
        <p:spPr>
          <a:xfrm>
            <a:off x="429958" y="370480"/>
            <a:ext cx="47558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Непрограммные расходы бюджета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Ачинского района</a:t>
            </a:r>
            <a:endParaRPr lang="ru-RU" sz="1799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63051A-7CC5-4C4B-8AC9-6F646919ADF8}"/>
              </a:ext>
            </a:extLst>
          </p:cNvPr>
          <p:cNvSpPr txBox="1"/>
          <p:nvPr/>
        </p:nvSpPr>
        <p:spPr>
          <a:xfrm>
            <a:off x="1470643" y="3449074"/>
            <a:ext cx="2674519" cy="247875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FB40B1-4CCD-4F5B-B2E0-88631899D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21" y="876169"/>
            <a:ext cx="3793615" cy="25341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9207FD3-FD38-44B8-A761-D51F325DDD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8426504"/>
              </p:ext>
            </p:extLst>
          </p:nvPr>
        </p:nvGraphicFramePr>
        <p:xfrm>
          <a:off x="568268" y="3526617"/>
          <a:ext cx="4328599" cy="2427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1CEFE69-7380-DC6C-D31E-95A019B05C14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1182492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Бюджет РФ пересмотрели в пользу СМИ">
            <a:extLst>
              <a:ext uri="{FF2B5EF4-FFF2-40B4-BE49-F238E27FC236}">
                <a16:creationId xmlns:a16="http://schemas.microsoft.com/office/drawing/2014/main" id="{35729C50-50DB-41D8-AAD8-9B4023548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51" y="4239924"/>
            <a:ext cx="4938535" cy="329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96733" y="936665"/>
            <a:ext cx="1224135" cy="315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33970" y="490353"/>
            <a:ext cx="3600398" cy="569162"/>
          </a:xfrm>
          <a:prstGeom prst="rect">
            <a:avLst/>
          </a:prstGeom>
        </p:spPr>
        <p:txBody>
          <a:bodyPr wrap="square" lIns="75975" tIns="37989" rIns="75975" bIns="37989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Муниципальный долг Ачинского района</a:t>
            </a: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95F24E54-0998-4646-BA39-CE1B7F1B65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2764571"/>
              </p:ext>
            </p:extLst>
          </p:nvPr>
        </p:nvGraphicFramePr>
        <p:xfrm>
          <a:off x="-35845" y="1312110"/>
          <a:ext cx="5400925" cy="2736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3B9D987-43AD-539F-6BFE-56D006453CAA}"/>
              </a:ext>
            </a:extLst>
          </p:cNvPr>
          <p:cNvSpPr txBox="1"/>
          <p:nvPr/>
        </p:nvSpPr>
        <p:spPr>
          <a:xfrm>
            <a:off x="3778345" y="28982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62874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D9556E-C243-4A2B-AA87-1785BD42A7F1}"/>
              </a:ext>
            </a:extLst>
          </p:cNvPr>
          <p:cNvSpPr txBox="1"/>
          <p:nvPr/>
        </p:nvSpPr>
        <p:spPr>
          <a:xfrm>
            <a:off x="235404" y="513688"/>
            <a:ext cx="4970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этапы бюджетного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процесса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B583895-D86C-45CB-B807-3080624A8EE5}"/>
              </a:ext>
            </a:extLst>
          </p:cNvPr>
          <p:cNvGrpSpPr/>
          <p:nvPr/>
        </p:nvGrpSpPr>
        <p:grpSpPr>
          <a:xfrm>
            <a:off x="83322" y="945858"/>
            <a:ext cx="1478552" cy="1557531"/>
            <a:chOff x="4634400" y="1657610"/>
            <a:chExt cx="2533205" cy="23537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" name="Шестиугольник 4">
              <a:extLst>
                <a:ext uri="{FF2B5EF4-FFF2-40B4-BE49-F238E27FC236}">
                  <a16:creationId xmlns:a16="http://schemas.microsoft.com/office/drawing/2014/main" id="{05B8F67E-921B-4FDD-A885-F2FBEB4364CB}"/>
                </a:ext>
              </a:extLst>
            </p:cNvPr>
            <p:cNvSpPr/>
            <p:nvPr/>
          </p:nvSpPr>
          <p:spPr>
            <a:xfrm>
              <a:off x="4634400" y="2168999"/>
              <a:ext cx="2533205" cy="1842333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900" b="1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Составление проекта бюджета</a:t>
              </a:r>
              <a:endParaRPr lang="ru-RU" sz="9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CE0462A8-69F1-4A99-B5D3-B3A57DB31A91}"/>
                </a:ext>
              </a:extLst>
            </p:cNvPr>
            <p:cNvSpPr/>
            <p:nvPr/>
          </p:nvSpPr>
          <p:spPr>
            <a:xfrm>
              <a:off x="4829445" y="1657610"/>
              <a:ext cx="879713" cy="81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2400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732BE8A-8B53-4D03-AFA6-E953F4CAA9E7}"/>
              </a:ext>
            </a:extLst>
          </p:cNvPr>
          <p:cNvSpPr txBox="1"/>
          <p:nvPr/>
        </p:nvSpPr>
        <p:spPr>
          <a:xfrm>
            <a:off x="60896" y="4499744"/>
            <a:ext cx="16140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октябрь-ноябрь 2022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B70D49C-1FAD-4C35-BA28-E47B48C287E6}"/>
              </a:ext>
            </a:extLst>
          </p:cNvPr>
          <p:cNvSpPr txBox="1"/>
          <p:nvPr/>
        </p:nvSpPr>
        <p:spPr>
          <a:xfrm>
            <a:off x="1746749" y="5892696"/>
            <a:ext cx="17073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декабрь 2022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1B3C45-338E-433F-9A6A-30CE330D4CDE}"/>
              </a:ext>
            </a:extLst>
          </p:cNvPr>
          <p:cNvSpPr txBox="1"/>
          <p:nvPr/>
        </p:nvSpPr>
        <p:spPr>
          <a:xfrm>
            <a:off x="156511" y="2723437"/>
            <a:ext cx="1478552" cy="17717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 бюджета составляется на основе прогноза социально - экономического развития  и утверждается сроком на три года (очередной финансовый год и плановый период).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013FEC-C2ED-4FFC-A771-1B7605E25BF2}"/>
              </a:ext>
            </a:extLst>
          </p:cNvPr>
          <p:cNvSpPr txBox="1"/>
          <p:nvPr/>
        </p:nvSpPr>
        <p:spPr>
          <a:xfrm>
            <a:off x="1819425" y="2715645"/>
            <a:ext cx="1554154" cy="31457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 районного бюджета направляется в районный Совет депутатов не позднее 15 ноября текущего финансового года. По проекту решения о районном бюджете на очередной финансовый</a:t>
            </a:r>
          </a:p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 и плановый период проводятся публичные слушания. Районный Совет депутатов рассматривает и утверждает проект решения о районном бюджете в одном чтении.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0395FF-4D2A-69D8-81EE-377302C630F8}"/>
              </a:ext>
            </a:extLst>
          </p:cNvPr>
          <p:cNvSpPr txBox="1"/>
          <p:nvPr/>
        </p:nvSpPr>
        <p:spPr>
          <a:xfrm>
            <a:off x="3523296" y="2723437"/>
            <a:ext cx="1607043" cy="31457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районного бюджета осуществляется по доходам, расходам и источника финансирования дефицита районного бюджета. Завершение операций по исполнению районного бюджета в текущем финансовом году осуществляется в порядке, установленном финансовым органом района в соответствии с требованиями Бюджетного кодекса Российской Федерации.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834E3B-31D5-C5A5-8AED-7FD198D75E08}"/>
              </a:ext>
            </a:extLst>
          </p:cNvPr>
          <p:cNvSpPr txBox="1"/>
          <p:nvPr/>
        </p:nvSpPr>
        <p:spPr>
          <a:xfrm>
            <a:off x="3466609" y="5900488"/>
            <a:ext cx="16257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январь-декабрь 2022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D24445CE-6C3F-5EF5-BC50-344B399DEC74}"/>
              </a:ext>
            </a:extLst>
          </p:cNvPr>
          <p:cNvSpPr txBox="1"/>
          <p:nvPr/>
        </p:nvSpPr>
        <p:spPr>
          <a:xfrm>
            <a:off x="3730377" y="105524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3C138BA6-D3FF-DE15-5710-CC589B14E9B8}"/>
              </a:ext>
            </a:extLst>
          </p:cNvPr>
          <p:cNvGrpSpPr/>
          <p:nvPr/>
        </p:nvGrpSpPr>
        <p:grpSpPr>
          <a:xfrm>
            <a:off x="1842012" y="984548"/>
            <a:ext cx="1478552" cy="1478093"/>
            <a:chOff x="4634400" y="1657610"/>
            <a:chExt cx="2533205" cy="23537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2" name="Шестиугольник 51">
              <a:extLst>
                <a:ext uri="{FF2B5EF4-FFF2-40B4-BE49-F238E27FC236}">
                  <a16:creationId xmlns:a16="http://schemas.microsoft.com/office/drawing/2014/main" id="{16BC13DE-C4AB-7160-C8A0-A7120118A1F9}"/>
                </a:ext>
              </a:extLst>
            </p:cNvPr>
            <p:cNvSpPr/>
            <p:nvPr/>
          </p:nvSpPr>
          <p:spPr>
            <a:xfrm>
              <a:off x="4634400" y="2168999"/>
              <a:ext cx="2533205" cy="1842333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900" b="1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Рассмотрение и утверждение бюджета</a:t>
              </a:r>
              <a:endParaRPr lang="ru-RU" sz="9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3" name="Овал 52">
              <a:extLst>
                <a:ext uri="{FF2B5EF4-FFF2-40B4-BE49-F238E27FC236}">
                  <a16:creationId xmlns:a16="http://schemas.microsoft.com/office/drawing/2014/main" id="{AEC26D1D-8BE3-14B6-19EE-8717C1CE1522}"/>
                </a:ext>
              </a:extLst>
            </p:cNvPr>
            <p:cNvSpPr/>
            <p:nvPr/>
          </p:nvSpPr>
          <p:spPr>
            <a:xfrm>
              <a:off x="4829445" y="1657610"/>
              <a:ext cx="879713" cy="81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2400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772A6D52-E36D-F344-ED7C-D17D9E40FED2}"/>
              </a:ext>
            </a:extLst>
          </p:cNvPr>
          <p:cNvGrpSpPr/>
          <p:nvPr/>
        </p:nvGrpSpPr>
        <p:grpSpPr>
          <a:xfrm>
            <a:off x="3587543" y="972130"/>
            <a:ext cx="1478552" cy="1478093"/>
            <a:chOff x="4634400" y="1657610"/>
            <a:chExt cx="2533205" cy="23537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5" name="Шестиугольник 54">
              <a:extLst>
                <a:ext uri="{FF2B5EF4-FFF2-40B4-BE49-F238E27FC236}">
                  <a16:creationId xmlns:a16="http://schemas.microsoft.com/office/drawing/2014/main" id="{5C69766E-E4AA-5E54-5E11-B5113026B451}"/>
                </a:ext>
              </a:extLst>
            </p:cNvPr>
            <p:cNvSpPr/>
            <p:nvPr/>
          </p:nvSpPr>
          <p:spPr>
            <a:xfrm>
              <a:off x="4634400" y="2168999"/>
              <a:ext cx="2533205" cy="1842333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900" b="1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Исполнение бюджета</a:t>
              </a:r>
              <a:endParaRPr lang="ru-RU" sz="9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6" name="Овал 55">
              <a:extLst>
                <a:ext uri="{FF2B5EF4-FFF2-40B4-BE49-F238E27FC236}">
                  <a16:creationId xmlns:a16="http://schemas.microsoft.com/office/drawing/2014/main" id="{A2C9909C-133B-555A-7F8C-A045552CF918}"/>
                </a:ext>
              </a:extLst>
            </p:cNvPr>
            <p:cNvSpPr/>
            <p:nvPr/>
          </p:nvSpPr>
          <p:spPr>
            <a:xfrm>
              <a:off x="4829445" y="1657610"/>
              <a:ext cx="879713" cy="81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2400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</p:grpSp>
      <p:sp>
        <p:nvSpPr>
          <p:cNvPr id="58" name="Стрелка: вправо 57">
            <a:extLst>
              <a:ext uri="{FF2B5EF4-FFF2-40B4-BE49-F238E27FC236}">
                <a16:creationId xmlns:a16="http://schemas.microsoft.com/office/drawing/2014/main" id="{A88E5252-DC7C-0357-6975-C4427E81576A}"/>
              </a:ext>
            </a:extLst>
          </p:cNvPr>
          <p:cNvSpPr/>
          <p:nvPr/>
        </p:nvSpPr>
        <p:spPr>
          <a:xfrm>
            <a:off x="1595259" y="1791656"/>
            <a:ext cx="200063" cy="2043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59" name="Стрелка: вправо 58">
            <a:extLst>
              <a:ext uri="{FF2B5EF4-FFF2-40B4-BE49-F238E27FC236}">
                <a16:creationId xmlns:a16="http://schemas.microsoft.com/office/drawing/2014/main" id="{0384676E-7E4A-79C5-223A-DFEC08120719}"/>
              </a:ext>
            </a:extLst>
          </p:cNvPr>
          <p:cNvSpPr/>
          <p:nvPr/>
        </p:nvSpPr>
        <p:spPr>
          <a:xfrm>
            <a:off x="3354022" y="1759420"/>
            <a:ext cx="200063" cy="2043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60" name="Стрелка: вправо 59">
            <a:extLst>
              <a:ext uri="{FF2B5EF4-FFF2-40B4-BE49-F238E27FC236}">
                <a16:creationId xmlns:a16="http://schemas.microsoft.com/office/drawing/2014/main" id="{958831DA-EBCF-46DC-2B42-7C182F12A9C0}"/>
              </a:ext>
            </a:extLst>
          </p:cNvPr>
          <p:cNvSpPr/>
          <p:nvPr/>
        </p:nvSpPr>
        <p:spPr>
          <a:xfrm>
            <a:off x="5099553" y="1769580"/>
            <a:ext cx="200063" cy="2043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62" name="Стрелка: вниз 61">
            <a:extLst>
              <a:ext uri="{FF2B5EF4-FFF2-40B4-BE49-F238E27FC236}">
                <a16:creationId xmlns:a16="http://schemas.microsoft.com/office/drawing/2014/main" id="{7BC6FA14-9C05-1F54-9C43-9A8CC132794A}"/>
              </a:ext>
            </a:extLst>
          </p:cNvPr>
          <p:cNvSpPr/>
          <p:nvPr/>
        </p:nvSpPr>
        <p:spPr>
          <a:xfrm>
            <a:off x="728542" y="2530416"/>
            <a:ext cx="214429" cy="17576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64" name="Стрелка: вниз 63">
            <a:extLst>
              <a:ext uri="{FF2B5EF4-FFF2-40B4-BE49-F238E27FC236}">
                <a16:creationId xmlns:a16="http://schemas.microsoft.com/office/drawing/2014/main" id="{4CB94B3B-C2F8-C1D2-90D5-4DBB938FAB0D}"/>
              </a:ext>
            </a:extLst>
          </p:cNvPr>
          <p:cNvSpPr/>
          <p:nvPr/>
        </p:nvSpPr>
        <p:spPr>
          <a:xfrm>
            <a:off x="2474073" y="2493800"/>
            <a:ext cx="214429" cy="17576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65" name="Стрелка: вниз 64">
            <a:extLst>
              <a:ext uri="{FF2B5EF4-FFF2-40B4-BE49-F238E27FC236}">
                <a16:creationId xmlns:a16="http://schemas.microsoft.com/office/drawing/2014/main" id="{40732D8E-0969-E802-2E7B-9C9A2EE40818}"/>
              </a:ext>
            </a:extLst>
          </p:cNvPr>
          <p:cNvSpPr/>
          <p:nvPr/>
        </p:nvSpPr>
        <p:spPr>
          <a:xfrm>
            <a:off x="4219604" y="2479095"/>
            <a:ext cx="214429" cy="17576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</p:spTree>
    <p:extLst>
      <p:ext uri="{BB962C8B-B14F-4D97-AF65-F5344CB8AC3E}">
        <p14:creationId xmlns:p14="http://schemas.microsoft.com/office/powerpoint/2010/main" val="2423064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D9556E-C243-4A2B-AA87-1785BD42A7F1}"/>
              </a:ext>
            </a:extLst>
          </p:cNvPr>
          <p:cNvSpPr txBox="1"/>
          <p:nvPr/>
        </p:nvSpPr>
        <p:spPr>
          <a:xfrm>
            <a:off x="93116" y="381280"/>
            <a:ext cx="5143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этапы бюджетного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процесса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7591DF-32BB-CFEF-EE3E-60B5681528D2}"/>
              </a:ext>
            </a:extLst>
          </p:cNvPr>
          <p:cNvSpPr txBox="1"/>
          <p:nvPr/>
        </p:nvSpPr>
        <p:spPr>
          <a:xfrm>
            <a:off x="2174541" y="2693326"/>
            <a:ext cx="1911600" cy="19243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Бюджетная отчетность составляется финансовым управлением района и направляется для проверки в Ревизионную комиссию района. Отчет об исполнении бюджета обсуждается на публичных слушаниях. Годовой отчет об исполнении бюджета утверждается районным Советом депутатов.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6CD2AB-50FF-EE3C-3C08-996F5F17F4D0}"/>
              </a:ext>
            </a:extLst>
          </p:cNvPr>
          <p:cNvSpPr txBox="1"/>
          <p:nvPr/>
        </p:nvSpPr>
        <p:spPr>
          <a:xfrm>
            <a:off x="2353854" y="4655665"/>
            <a:ext cx="14610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апрель-май 2023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745B679-CF38-062A-E331-90E7E69A302B}"/>
              </a:ext>
            </a:extLst>
          </p:cNvPr>
          <p:cNvSpPr txBox="1"/>
          <p:nvPr/>
        </p:nvSpPr>
        <p:spPr>
          <a:xfrm>
            <a:off x="534530" y="2695054"/>
            <a:ext cx="1478553" cy="17717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 за исполнением районного бюджета осуществляют Ревизионная комиссия и контролер-ревизор финансового управления администрации района.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B207332-AE8F-7574-1386-4A5FC8BF0F3F}"/>
              </a:ext>
            </a:extLst>
          </p:cNvPr>
          <p:cNvSpPr txBox="1"/>
          <p:nvPr/>
        </p:nvSpPr>
        <p:spPr>
          <a:xfrm>
            <a:off x="469352" y="4440221"/>
            <a:ext cx="16906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январь-декабрь 2022</a:t>
            </a:r>
          </a:p>
        </p:txBody>
      </p:sp>
      <p:sp>
        <p:nvSpPr>
          <p:cNvPr id="36" name="Стрелка: вправо 35">
            <a:extLst>
              <a:ext uri="{FF2B5EF4-FFF2-40B4-BE49-F238E27FC236}">
                <a16:creationId xmlns:a16="http://schemas.microsoft.com/office/drawing/2014/main" id="{52BC58B2-02A2-4816-F3E1-4A682F691D29}"/>
              </a:ext>
            </a:extLst>
          </p:cNvPr>
          <p:cNvSpPr/>
          <p:nvPr/>
        </p:nvSpPr>
        <p:spPr>
          <a:xfrm>
            <a:off x="2064629" y="1753023"/>
            <a:ext cx="200063" cy="2043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40" name="Стрелка: вниз 39">
            <a:extLst>
              <a:ext uri="{FF2B5EF4-FFF2-40B4-BE49-F238E27FC236}">
                <a16:creationId xmlns:a16="http://schemas.microsoft.com/office/drawing/2014/main" id="{8F4FB566-13E5-9E7B-7130-ACBF1A8D15F0}"/>
              </a:ext>
            </a:extLst>
          </p:cNvPr>
          <p:cNvSpPr/>
          <p:nvPr/>
        </p:nvSpPr>
        <p:spPr>
          <a:xfrm>
            <a:off x="1142535" y="2480992"/>
            <a:ext cx="214429" cy="17576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41" name="Стрелка: вниз 40">
            <a:extLst>
              <a:ext uri="{FF2B5EF4-FFF2-40B4-BE49-F238E27FC236}">
                <a16:creationId xmlns:a16="http://schemas.microsoft.com/office/drawing/2014/main" id="{F87F261F-5E00-61BD-CF78-89640B6CA768}"/>
              </a:ext>
            </a:extLst>
          </p:cNvPr>
          <p:cNvSpPr/>
          <p:nvPr/>
        </p:nvSpPr>
        <p:spPr>
          <a:xfrm>
            <a:off x="3023127" y="2479599"/>
            <a:ext cx="214429" cy="17576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68132E6-21C1-001F-EE1C-4E7CE532D34B}"/>
              </a:ext>
            </a:extLst>
          </p:cNvPr>
          <p:cNvSpPr txBox="1"/>
          <p:nvPr/>
        </p:nvSpPr>
        <p:spPr>
          <a:xfrm>
            <a:off x="2051209" y="6912987"/>
            <a:ext cx="17979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Казенные учреждения</a:t>
            </a:r>
          </a:p>
        </p:txBody>
      </p: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C518E9A3-52C7-25FB-2838-62BD9B7C91AD}"/>
              </a:ext>
            </a:extLst>
          </p:cNvPr>
          <p:cNvCxnSpPr>
            <a:cxnSpLocks/>
          </p:cNvCxnSpPr>
          <p:nvPr/>
        </p:nvCxnSpPr>
        <p:spPr>
          <a:xfrm>
            <a:off x="1574307" y="5267656"/>
            <a:ext cx="473745" cy="0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00FBF3C7-4F0F-7C9E-F4E7-21475EDECE28}"/>
              </a:ext>
            </a:extLst>
          </p:cNvPr>
          <p:cNvCxnSpPr>
            <a:cxnSpLocks/>
          </p:cNvCxnSpPr>
          <p:nvPr/>
        </p:nvCxnSpPr>
        <p:spPr>
          <a:xfrm>
            <a:off x="1584499" y="5267656"/>
            <a:ext cx="0" cy="156271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>
            <a:extLst>
              <a:ext uri="{FF2B5EF4-FFF2-40B4-BE49-F238E27FC236}">
                <a16:creationId xmlns:a16="http://schemas.microsoft.com/office/drawing/2014/main" id="{53B6B41B-D98C-BE37-42A5-3FE291396472}"/>
              </a:ext>
            </a:extLst>
          </p:cNvPr>
          <p:cNvCxnSpPr>
            <a:cxnSpLocks/>
          </p:cNvCxnSpPr>
          <p:nvPr/>
        </p:nvCxnSpPr>
        <p:spPr>
          <a:xfrm flipV="1">
            <a:off x="1704355" y="5525447"/>
            <a:ext cx="540042" cy="6661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>
            <a:extLst>
              <a:ext uri="{FF2B5EF4-FFF2-40B4-BE49-F238E27FC236}">
                <a16:creationId xmlns:a16="http://schemas.microsoft.com/office/drawing/2014/main" id="{6F620C22-7F28-5214-0CEB-2E6ABEFE681C}"/>
              </a:ext>
            </a:extLst>
          </p:cNvPr>
          <p:cNvCxnSpPr>
            <a:cxnSpLocks/>
          </p:cNvCxnSpPr>
          <p:nvPr/>
        </p:nvCxnSpPr>
        <p:spPr>
          <a:xfrm>
            <a:off x="1933555" y="5796855"/>
            <a:ext cx="420299" cy="0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>
            <a:extLst>
              <a:ext uri="{FF2B5EF4-FFF2-40B4-BE49-F238E27FC236}">
                <a16:creationId xmlns:a16="http://schemas.microsoft.com/office/drawing/2014/main" id="{63BACB26-7EE3-A70C-5ECE-E37C40F999D6}"/>
              </a:ext>
            </a:extLst>
          </p:cNvPr>
          <p:cNvCxnSpPr>
            <a:cxnSpLocks/>
          </p:cNvCxnSpPr>
          <p:nvPr/>
        </p:nvCxnSpPr>
        <p:spPr>
          <a:xfrm>
            <a:off x="1984212" y="6084887"/>
            <a:ext cx="491639" cy="0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>
            <a:extLst>
              <a:ext uri="{FF2B5EF4-FFF2-40B4-BE49-F238E27FC236}">
                <a16:creationId xmlns:a16="http://schemas.microsoft.com/office/drawing/2014/main" id="{83BA5D5A-F2B0-4D6B-4148-1084492C29C9}"/>
              </a:ext>
            </a:extLst>
          </p:cNvPr>
          <p:cNvCxnSpPr>
            <a:cxnSpLocks/>
          </p:cNvCxnSpPr>
          <p:nvPr/>
        </p:nvCxnSpPr>
        <p:spPr>
          <a:xfrm>
            <a:off x="1933555" y="6424800"/>
            <a:ext cx="420299" cy="0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>
            <a:extLst>
              <a:ext uri="{FF2B5EF4-FFF2-40B4-BE49-F238E27FC236}">
                <a16:creationId xmlns:a16="http://schemas.microsoft.com/office/drawing/2014/main" id="{ABB20377-121F-7EF9-A42F-83B75FBF87EE}"/>
              </a:ext>
            </a:extLst>
          </p:cNvPr>
          <p:cNvCxnSpPr>
            <a:cxnSpLocks/>
          </p:cNvCxnSpPr>
          <p:nvPr/>
        </p:nvCxnSpPr>
        <p:spPr>
          <a:xfrm>
            <a:off x="1735265" y="6742237"/>
            <a:ext cx="509132" cy="8828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>
            <a:extLst>
              <a:ext uri="{FF2B5EF4-FFF2-40B4-BE49-F238E27FC236}">
                <a16:creationId xmlns:a16="http://schemas.microsoft.com/office/drawing/2014/main" id="{AAB0E074-3E5D-40BD-852A-09DA55F50105}"/>
              </a:ext>
            </a:extLst>
          </p:cNvPr>
          <p:cNvCxnSpPr/>
          <p:nvPr/>
        </p:nvCxnSpPr>
        <p:spPr>
          <a:xfrm>
            <a:off x="1574307" y="7048375"/>
            <a:ext cx="473745" cy="0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>
            <a:extLst>
              <a:ext uri="{FF2B5EF4-FFF2-40B4-BE49-F238E27FC236}">
                <a16:creationId xmlns:a16="http://schemas.microsoft.com/office/drawing/2014/main" id="{D6BC4C00-83EE-1BD3-9E46-5429B24CC1B7}"/>
              </a:ext>
            </a:extLst>
          </p:cNvPr>
          <p:cNvCxnSpPr>
            <a:cxnSpLocks/>
          </p:cNvCxnSpPr>
          <p:nvPr/>
        </p:nvCxnSpPr>
        <p:spPr>
          <a:xfrm>
            <a:off x="1584499" y="6872294"/>
            <a:ext cx="0" cy="176081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D24445CE-6C3F-5EF5-BC50-344B399DEC74}"/>
              </a:ext>
            </a:extLst>
          </p:cNvPr>
          <p:cNvSpPr txBox="1"/>
          <p:nvPr/>
        </p:nvSpPr>
        <p:spPr>
          <a:xfrm>
            <a:off x="3814944" y="1601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338983AB-F81A-B2FB-D040-6D3CB60E7A90}"/>
              </a:ext>
            </a:extLst>
          </p:cNvPr>
          <p:cNvGrpSpPr/>
          <p:nvPr/>
        </p:nvGrpSpPr>
        <p:grpSpPr>
          <a:xfrm>
            <a:off x="510474" y="963542"/>
            <a:ext cx="1478553" cy="1478093"/>
            <a:chOff x="4634399" y="1657610"/>
            <a:chExt cx="2533207" cy="235372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1" name="Шестиугольник 30">
              <a:extLst>
                <a:ext uri="{FF2B5EF4-FFF2-40B4-BE49-F238E27FC236}">
                  <a16:creationId xmlns:a16="http://schemas.microsoft.com/office/drawing/2014/main" id="{44456C2B-2722-C1A6-7797-2A8EFE2EF2C8}"/>
                </a:ext>
              </a:extLst>
            </p:cNvPr>
            <p:cNvSpPr/>
            <p:nvPr/>
          </p:nvSpPr>
          <p:spPr>
            <a:xfrm>
              <a:off x="4634399" y="2168999"/>
              <a:ext cx="2533207" cy="1842332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900" b="1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Контроль за исполнением бюджета</a:t>
              </a:r>
              <a:endParaRPr lang="ru-RU" sz="9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6FA2E031-E1F5-D5D4-C73E-25D33F15F661}"/>
                </a:ext>
              </a:extLst>
            </p:cNvPr>
            <p:cNvSpPr/>
            <p:nvPr/>
          </p:nvSpPr>
          <p:spPr>
            <a:xfrm>
              <a:off x="4829445" y="1657610"/>
              <a:ext cx="879713" cy="81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2400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3B0A41E6-3245-C435-2102-DBDE07C984A8}"/>
              </a:ext>
            </a:extLst>
          </p:cNvPr>
          <p:cNvGrpSpPr/>
          <p:nvPr/>
        </p:nvGrpSpPr>
        <p:grpSpPr>
          <a:xfrm>
            <a:off x="2327437" y="931204"/>
            <a:ext cx="1513925" cy="1518132"/>
            <a:chOff x="4634399" y="1657610"/>
            <a:chExt cx="2533207" cy="235372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2" name="Шестиугольник 51">
              <a:extLst>
                <a:ext uri="{FF2B5EF4-FFF2-40B4-BE49-F238E27FC236}">
                  <a16:creationId xmlns:a16="http://schemas.microsoft.com/office/drawing/2014/main" id="{A3AAA26B-33D4-3CAB-D39B-6060A5CA3A32}"/>
                </a:ext>
              </a:extLst>
            </p:cNvPr>
            <p:cNvSpPr/>
            <p:nvPr/>
          </p:nvSpPr>
          <p:spPr>
            <a:xfrm>
              <a:off x="4634399" y="2168999"/>
              <a:ext cx="2533207" cy="1842332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900" b="1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Утверждение бюджетной отчетности</a:t>
              </a:r>
              <a:endParaRPr lang="ru-RU" sz="9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3" name="Овал 52">
              <a:extLst>
                <a:ext uri="{FF2B5EF4-FFF2-40B4-BE49-F238E27FC236}">
                  <a16:creationId xmlns:a16="http://schemas.microsoft.com/office/drawing/2014/main" id="{E3DF26A3-B19A-4DBB-3EC7-EF0E24EE5679}"/>
                </a:ext>
              </a:extLst>
            </p:cNvPr>
            <p:cNvSpPr/>
            <p:nvPr/>
          </p:nvSpPr>
          <p:spPr>
            <a:xfrm>
              <a:off x="4829445" y="1657610"/>
              <a:ext cx="879713" cy="81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2400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</a:p>
          </p:txBody>
        </p:sp>
      </p:grpSp>
      <p:sp>
        <p:nvSpPr>
          <p:cNvPr id="56" name="Стрелка: вправо 55">
            <a:extLst>
              <a:ext uri="{FF2B5EF4-FFF2-40B4-BE49-F238E27FC236}">
                <a16:creationId xmlns:a16="http://schemas.microsoft.com/office/drawing/2014/main" id="{875612D8-9635-7594-50F6-BD0774327CC0}"/>
              </a:ext>
            </a:extLst>
          </p:cNvPr>
          <p:cNvSpPr/>
          <p:nvPr/>
        </p:nvSpPr>
        <p:spPr>
          <a:xfrm>
            <a:off x="247666" y="1753022"/>
            <a:ext cx="200063" cy="2043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58" name="Овал 57">
            <a:extLst>
              <a:ext uri="{FF2B5EF4-FFF2-40B4-BE49-F238E27FC236}">
                <a16:creationId xmlns:a16="http://schemas.microsoft.com/office/drawing/2014/main" id="{F214D18A-40B2-E673-1E28-297FA79E602A}"/>
              </a:ext>
            </a:extLst>
          </p:cNvPr>
          <p:cNvSpPr/>
          <p:nvPr/>
        </p:nvSpPr>
        <p:spPr>
          <a:xfrm>
            <a:off x="186214" y="5297400"/>
            <a:ext cx="1797998" cy="1685305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35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Участники бюджетного процесса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621839F-1625-F55D-C4AC-EB09375100A8}"/>
              </a:ext>
            </a:extLst>
          </p:cNvPr>
          <p:cNvSpPr txBox="1"/>
          <p:nvPr/>
        </p:nvSpPr>
        <p:spPr>
          <a:xfrm>
            <a:off x="2001187" y="5127153"/>
            <a:ext cx="21455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Глава Ачинского района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8E43EF5-F3BC-6F3D-0244-24208AC7D50B}"/>
              </a:ext>
            </a:extLst>
          </p:cNvPr>
          <p:cNvSpPr txBox="1"/>
          <p:nvPr/>
        </p:nvSpPr>
        <p:spPr>
          <a:xfrm>
            <a:off x="2211092" y="5371760"/>
            <a:ext cx="23624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Ачинский районный Совет депутатов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BEEFE5D-4685-EBC8-BBB0-06D62F1D44F8}"/>
              </a:ext>
            </a:extLst>
          </p:cNvPr>
          <p:cNvSpPr txBox="1"/>
          <p:nvPr/>
        </p:nvSpPr>
        <p:spPr>
          <a:xfrm>
            <a:off x="2327437" y="5644826"/>
            <a:ext cx="225128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Администрация Ачинского района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0D87EB0-1B2A-8C3C-C238-CAE09C4A7543}"/>
              </a:ext>
            </a:extLst>
          </p:cNvPr>
          <p:cNvSpPr txBox="1"/>
          <p:nvPr/>
        </p:nvSpPr>
        <p:spPr>
          <a:xfrm>
            <a:off x="2437645" y="5919627"/>
            <a:ext cx="3096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Финансовое управление администрации Ачинского района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FFB7BF6-CC02-00BA-94B3-9DB28BDA49C7}"/>
              </a:ext>
            </a:extLst>
          </p:cNvPr>
          <p:cNvSpPr txBox="1"/>
          <p:nvPr/>
        </p:nvSpPr>
        <p:spPr>
          <a:xfrm>
            <a:off x="2338135" y="6314192"/>
            <a:ext cx="17845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Ревизионная комиссия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DCB62A0-595E-4BA1-A445-851EBC8EFAF6}"/>
              </a:ext>
            </a:extLst>
          </p:cNvPr>
          <p:cNvSpPr txBox="1"/>
          <p:nvPr/>
        </p:nvSpPr>
        <p:spPr>
          <a:xfrm>
            <a:off x="2211689" y="6573268"/>
            <a:ext cx="2931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образования администрации Ачинского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037445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0" y="390238"/>
            <a:ext cx="5493999" cy="7048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48" tIns="44724" rIns="89448" bIns="44724" rtlCol="0" anchor="ctr"/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цели и задачи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бюджетной и налоговой политики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351D1E-EE53-4DC9-A573-643640FBDE64}"/>
              </a:ext>
            </a:extLst>
          </p:cNvPr>
          <p:cNvSpPr txBox="1"/>
          <p:nvPr/>
        </p:nvSpPr>
        <p:spPr>
          <a:xfrm>
            <a:off x="77833" y="1106207"/>
            <a:ext cx="5173571" cy="1747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134" fontAlgn="base">
              <a:lnSpc>
                <a:spcPct val="107000"/>
              </a:lnSpc>
              <a:spcAft>
                <a:spcPts val="802"/>
              </a:spcAft>
            </a:pP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  <a:endParaRPr lang="ru-RU" sz="1200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134" algn="just" fontAlgn="base">
              <a:lnSpc>
                <a:spcPct val="107000"/>
              </a:lnSpc>
              <a:spcAft>
                <a:spcPts val="802"/>
              </a:spcAft>
            </a:pPr>
            <a:r>
              <a:rPr lang="ru-RU" sz="1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сбалансированного развития Ачинского района в условиях решения ключевых задач, поставленных Президентом Российской федерации в качестве национальных целей развития страны. </a:t>
            </a:r>
          </a:p>
          <a:p>
            <a:pPr indent="450134" algn="just" fontAlgn="base">
              <a:lnSpc>
                <a:spcPct val="107000"/>
              </a:lnSpc>
              <a:spcAft>
                <a:spcPts val="802"/>
              </a:spcAft>
            </a:pP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ЗАДАЧИ: </a:t>
            </a:r>
            <a:endParaRPr lang="ru-RU" sz="1200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134" algn="just" fontAlgn="base"/>
            <a:endParaRPr lang="ru-RU" sz="10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64BFC1B8-529D-0F1B-BE01-904DE180DB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094557"/>
              </p:ext>
            </p:extLst>
          </p:nvPr>
        </p:nvGraphicFramePr>
        <p:xfrm>
          <a:off x="600044" y="2474124"/>
          <a:ext cx="4772657" cy="472938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81904">
                  <a:extLst>
                    <a:ext uri="{9D8B030D-6E8A-4147-A177-3AD203B41FA5}">
                      <a16:colId xmlns:a16="http://schemas.microsoft.com/office/drawing/2014/main" val="3770689161"/>
                    </a:ext>
                  </a:extLst>
                </a:gridCol>
                <a:gridCol w="3890753">
                  <a:extLst>
                    <a:ext uri="{9D8B030D-6E8A-4147-A177-3AD203B41FA5}">
                      <a16:colId xmlns:a16="http://schemas.microsoft.com/office/drawing/2014/main" val="3878639561"/>
                    </a:ext>
                  </a:extLst>
                </a:gridCol>
              </a:tblGrid>
              <a:tr h="992239">
                <a:tc>
                  <a:txBody>
                    <a:bodyPr/>
                    <a:lstStyle/>
                    <a:p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Участие в реализации национальных целей и стратегических задач развития Российской Федерации</a:t>
                      </a:r>
                      <a:endParaRPr lang="ru-RU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2928360"/>
                  </a:ext>
                </a:extLst>
              </a:tr>
              <a:tr h="989666">
                <a:tc>
                  <a:txBody>
                    <a:bodyPr/>
                    <a:lstStyle/>
                    <a:p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Взаимодействие с краевыми органами власти по увеличению объема финансовой поддержки из краевого бюджета</a:t>
                      </a:r>
                    </a:p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4360493"/>
                  </a:ext>
                </a:extLst>
              </a:tr>
              <a:tr h="838176">
                <a:tc>
                  <a:txBody>
                    <a:bodyPr/>
                    <a:lstStyle/>
                    <a:p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Совершенствование системы межбюджетных отношений</a:t>
                      </a:r>
                    </a:p>
                    <a:p>
                      <a:endParaRPr lang="ru-RU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9237978"/>
                  </a:ext>
                </a:extLst>
              </a:tr>
              <a:tr h="1015466">
                <a:tc>
                  <a:txBody>
                    <a:bodyPr/>
                    <a:lstStyle/>
                    <a:p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Повышение эффективности бюджетных расходов, вовлечение в бюджетный процесс граждан</a:t>
                      </a:r>
                    </a:p>
                    <a:p>
                      <a:endParaRPr lang="ru-RU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8067661"/>
                  </a:ext>
                </a:extLst>
              </a:tr>
              <a:tr h="893837">
                <a:tc>
                  <a:txBody>
                    <a:bodyPr/>
                    <a:lstStyle/>
                    <a:p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Стабилизация и снижение размера дефицита районного бюджета</a:t>
                      </a:r>
                    </a:p>
                    <a:p>
                      <a:endParaRPr lang="ru-RU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8547488"/>
                  </a:ext>
                </a:extLst>
              </a:tr>
            </a:tbl>
          </a:graphicData>
        </a:graphic>
      </p:graphicFrame>
      <p:pic>
        <p:nvPicPr>
          <p:cNvPr id="13" name="Picture 16" descr="Даже импортозамещение не спасло доходы россиян от снижения - Аргументы  Недели">
            <a:extLst>
              <a:ext uri="{FF2B5EF4-FFF2-40B4-BE49-F238E27FC236}">
                <a16:creationId xmlns:a16="http://schemas.microsoft.com/office/drawing/2014/main" id="{78EA2512-4EC2-1162-9FD6-912699B55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40" y="6231130"/>
            <a:ext cx="1230439" cy="98277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AF97F46-8A05-2FBE-81E6-B8C5D68123F2}"/>
              </a:ext>
            </a:extLst>
          </p:cNvPr>
          <p:cNvSpPr txBox="1"/>
          <p:nvPr/>
        </p:nvSpPr>
        <p:spPr>
          <a:xfrm>
            <a:off x="3801318" y="16894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pic>
        <p:nvPicPr>
          <p:cNvPr id="2" name="Picture 2" descr="Министерство финансов Красноярского края - Партнеры - Портал МОИФИНАНСЫ.РФ">
            <a:extLst>
              <a:ext uri="{FF2B5EF4-FFF2-40B4-BE49-F238E27FC236}">
                <a16:creationId xmlns:a16="http://schemas.microsoft.com/office/drawing/2014/main" id="{DF4A47D7-F4EC-7FB4-F0B1-118CA5B5B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74" y="3495295"/>
            <a:ext cx="1318434" cy="57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Национальные проекты в Хабаровском крае">
            <a:extLst>
              <a:ext uri="{FF2B5EF4-FFF2-40B4-BE49-F238E27FC236}">
                <a16:creationId xmlns:a16="http://schemas.microsoft.com/office/drawing/2014/main" id="{6C6CFA22-72EC-5FCF-6918-518D520DF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01" y="2572015"/>
            <a:ext cx="1179704" cy="81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ринципы бюджетного федерализма">
            <a:extLst>
              <a:ext uri="{FF2B5EF4-FFF2-40B4-BE49-F238E27FC236}">
                <a16:creationId xmlns:a16="http://schemas.microsoft.com/office/drawing/2014/main" id="{E66291EB-DBF7-FE12-DA4E-F9A5463B0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86" y="4201266"/>
            <a:ext cx="1209738" cy="10686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В Тотемском районе будут реализованы новые молодёжные инициативы —  Администрация Тотемского района">
            <a:extLst>
              <a:ext uri="{FF2B5EF4-FFF2-40B4-BE49-F238E27FC236}">
                <a16:creationId xmlns:a16="http://schemas.microsoft.com/office/drawing/2014/main" id="{1AAB4B27-CFCB-2F38-940F-BCF5FF33A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40" y="5364384"/>
            <a:ext cx="1230439" cy="8188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56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520048" y="571724"/>
            <a:ext cx="4289141" cy="669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48" tIns="44724" rIns="89448" bIns="44724" rtlCol="0" anchor="ctr"/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параметры районного бюджета на 2023-2025 годы</a:t>
            </a:r>
          </a:p>
        </p:txBody>
      </p:sp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0"/>
            <a:ext cx="142828" cy="3671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9448" tIns="44724" rIns="89448" bIns="44724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56799A-BE31-4005-88EB-17F771568C60}"/>
              </a:ext>
            </a:extLst>
          </p:cNvPr>
          <p:cNvSpPr txBox="1"/>
          <p:nvPr/>
        </p:nvSpPr>
        <p:spPr>
          <a:xfrm>
            <a:off x="4176787" y="1245421"/>
            <a:ext cx="11524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AFBF28-3F20-B3D2-48BD-738BFAC6F303}"/>
              </a:ext>
            </a:extLst>
          </p:cNvPr>
          <p:cNvSpPr txBox="1"/>
          <p:nvPr/>
        </p:nvSpPr>
        <p:spPr>
          <a:xfrm>
            <a:off x="3765518" y="99224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6B72677F-542D-EDE4-DD15-713BBD89D7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3167121"/>
              </p:ext>
            </p:extLst>
          </p:nvPr>
        </p:nvGraphicFramePr>
        <p:xfrm>
          <a:off x="360363" y="1493121"/>
          <a:ext cx="4752528" cy="3589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Таблица 13">
            <a:extLst>
              <a:ext uri="{FF2B5EF4-FFF2-40B4-BE49-F238E27FC236}">
                <a16:creationId xmlns:a16="http://schemas.microsoft.com/office/drawing/2014/main" id="{C64D2A41-F9A6-578C-794F-95AAFF1245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99099"/>
              </p:ext>
            </p:extLst>
          </p:nvPr>
        </p:nvGraphicFramePr>
        <p:xfrm>
          <a:off x="360363" y="5326462"/>
          <a:ext cx="4752528" cy="14833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398899007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131794667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58355827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826158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Показатель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2023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2024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145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          Доходы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855,5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905,0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905,2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6481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          Расходы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867,5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905,0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905,2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968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          Дефицит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12,0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5788704"/>
                  </a:ext>
                </a:extLst>
              </a:tr>
            </a:tbl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EA64675-6B7B-51DC-A589-304513A0A4C4}"/>
              </a:ext>
            </a:extLst>
          </p:cNvPr>
          <p:cNvSpPr/>
          <p:nvPr/>
        </p:nvSpPr>
        <p:spPr>
          <a:xfrm>
            <a:off x="375747" y="5756347"/>
            <a:ext cx="288032" cy="1440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8ABEB46-6EAC-4A76-1CA2-C28F6D98C85E}"/>
              </a:ext>
            </a:extLst>
          </p:cNvPr>
          <p:cNvSpPr/>
          <p:nvPr/>
        </p:nvSpPr>
        <p:spPr>
          <a:xfrm>
            <a:off x="375747" y="6131508"/>
            <a:ext cx="288032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0132D90-1F31-6AA9-546F-09CFEB2ADA74}"/>
              </a:ext>
            </a:extLst>
          </p:cNvPr>
          <p:cNvSpPr/>
          <p:nvPr/>
        </p:nvSpPr>
        <p:spPr>
          <a:xfrm>
            <a:off x="360363" y="6506669"/>
            <a:ext cx="288032" cy="144016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76223" y="384815"/>
            <a:ext cx="4176787" cy="6184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Характеристика доходной части 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районного бюджета на 2023 год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C06D60-F18D-449F-A132-7823C4D38AD3}"/>
              </a:ext>
            </a:extLst>
          </p:cNvPr>
          <p:cNvSpPr txBox="1"/>
          <p:nvPr/>
        </p:nvSpPr>
        <p:spPr>
          <a:xfrm>
            <a:off x="3924154" y="916615"/>
            <a:ext cx="1213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7CBAB1-1685-43CE-4955-B939D4B25A07}"/>
              </a:ext>
            </a:extLst>
          </p:cNvPr>
          <p:cNvSpPr txBox="1"/>
          <p:nvPr/>
        </p:nvSpPr>
        <p:spPr>
          <a:xfrm>
            <a:off x="3671521" y="229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87DBD317-9F3A-C136-B01E-003E268596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1870819"/>
              </p:ext>
            </p:extLst>
          </p:nvPr>
        </p:nvGraphicFramePr>
        <p:xfrm>
          <a:off x="647565" y="1047420"/>
          <a:ext cx="4083477" cy="1887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Заголовок 4">
            <a:extLst>
              <a:ext uri="{FF2B5EF4-FFF2-40B4-BE49-F238E27FC236}">
                <a16:creationId xmlns:a16="http://schemas.microsoft.com/office/drawing/2014/main" id="{C572839C-1F42-125B-A227-FF427AB15C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1394" y="5664571"/>
            <a:ext cx="4595813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Крупнейшие налогоплательщики района</a:t>
            </a:r>
          </a:p>
        </p:txBody>
      </p:sp>
      <p:sp>
        <p:nvSpPr>
          <p:cNvPr id="14" name="Объект 5">
            <a:extLst>
              <a:ext uri="{FF2B5EF4-FFF2-40B4-BE49-F238E27FC236}">
                <a16:creationId xmlns:a16="http://schemas.microsoft.com/office/drawing/2014/main" id="{EF70C252-6A69-3E35-02A5-B2C6CF12F79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30602" y="5905984"/>
            <a:ext cx="43173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ОАО «РУСАЛ Ачинск»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Филиал «Красноярская железная дорога» ОАО «РЖД»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ОАО «Трансибнефть»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ФКУ «УФО МО РФ» по Красноярскому краю, Республике Тыва и Республике Хакасия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ООО «ТРЭНЭКС»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ФГБУ «ЦЖКУ» МО РФ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 Ачинский колледж транспорта и сельского хозяйства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ФКУ «ЕРЦ МО РФ»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 КГБУ СО «Ачинский дом-интернат»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57918C-63B5-B985-4295-3379FDCA3610}"/>
              </a:ext>
            </a:extLst>
          </p:cNvPr>
          <p:cNvSpPr txBox="1"/>
          <p:nvPr/>
        </p:nvSpPr>
        <p:spPr>
          <a:xfrm>
            <a:off x="13093" y="2798460"/>
            <a:ext cx="5390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доходов районного бюджета на 2023 год, </a:t>
            </a:r>
          </a:p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graphicFrame>
        <p:nvGraphicFramePr>
          <p:cNvPr id="19" name="Диаграмма 18">
            <a:extLst>
              <a:ext uri="{FF2B5EF4-FFF2-40B4-BE49-F238E27FC236}">
                <a16:creationId xmlns:a16="http://schemas.microsoft.com/office/drawing/2014/main" id="{261FDE94-ABCF-D29E-4B83-012EF5A74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8501249"/>
              </p:ext>
            </p:extLst>
          </p:nvPr>
        </p:nvGraphicFramePr>
        <p:xfrm>
          <a:off x="792411" y="2929265"/>
          <a:ext cx="3538275" cy="2885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85E6D2C-F144-91E5-13FE-0C7640630EE5}"/>
              </a:ext>
            </a:extLst>
          </p:cNvPr>
          <p:cNvSpPr txBox="1"/>
          <p:nvPr/>
        </p:nvSpPr>
        <p:spPr>
          <a:xfrm>
            <a:off x="3703831" y="3797099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44,3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8C5A65-A207-54DA-E555-7B7C534E3550}"/>
              </a:ext>
            </a:extLst>
          </p:cNvPr>
          <p:cNvSpPr txBox="1"/>
          <p:nvPr/>
        </p:nvSpPr>
        <p:spPr>
          <a:xfrm>
            <a:off x="3671521" y="4502414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7,8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F441E0-B0C2-F936-4B5A-4581BB2173F4}"/>
              </a:ext>
            </a:extLst>
          </p:cNvPr>
          <p:cNvSpPr txBox="1"/>
          <p:nvPr/>
        </p:nvSpPr>
        <p:spPr>
          <a:xfrm>
            <a:off x="1265367" y="3897127"/>
            <a:ext cx="38506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11,7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AA4574-4147-808A-7A54-379026D9B3DD}"/>
              </a:ext>
            </a:extLst>
          </p:cNvPr>
          <p:cNvSpPr txBox="1"/>
          <p:nvPr/>
        </p:nvSpPr>
        <p:spPr>
          <a:xfrm>
            <a:off x="1872531" y="3616759"/>
            <a:ext cx="38353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13,6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E00A0-ECC5-429E-B2E5-F46989CA9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316" y="392271"/>
            <a:ext cx="3622292" cy="741525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доходной части районного бюджета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ADF9E3-AF16-4449-9411-B131EB206E4D}"/>
              </a:ext>
            </a:extLst>
          </p:cNvPr>
          <p:cNvSpPr txBox="1"/>
          <p:nvPr/>
        </p:nvSpPr>
        <p:spPr>
          <a:xfrm>
            <a:off x="4295979" y="1105289"/>
            <a:ext cx="1033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pic>
        <p:nvPicPr>
          <p:cNvPr id="1026" name="Picture 2" descr="Монета PNG фото">
            <a:extLst>
              <a:ext uri="{FF2B5EF4-FFF2-40B4-BE49-F238E27FC236}">
                <a16:creationId xmlns:a16="http://schemas.microsoft.com/office/drawing/2014/main" id="{0ED8AB72-2F6F-4CD5-9B42-3E948BAAC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26" y="257341"/>
            <a:ext cx="1033260" cy="103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F7B9BE-F114-F789-D0F4-4099B0C02D3A}"/>
              </a:ext>
            </a:extLst>
          </p:cNvPr>
          <p:cNvSpPr txBox="1"/>
          <p:nvPr/>
        </p:nvSpPr>
        <p:spPr>
          <a:xfrm>
            <a:off x="3738135" y="0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15C70B8-3895-A822-0675-375F6EBD1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391304"/>
              </p:ext>
            </p:extLst>
          </p:nvPr>
        </p:nvGraphicFramePr>
        <p:xfrm>
          <a:off x="288356" y="1425531"/>
          <a:ext cx="4916936" cy="5545204"/>
        </p:xfrm>
        <a:graphic>
          <a:graphicData uri="http://schemas.openxmlformats.org/drawingml/2006/table">
            <a:tbl>
              <a:tblPr/>
              <a:tblGrid>
                <a:gridCol w="2150196">
                  <a:extLst>
                    <a:ext uri="{9D8B030D-6E8A-4147-A177-3AD203B41FA5}">
                      <a16:colId xmlns:a16="http://schemas.microsoft.com/office/drawing/2014/main" val="3033780236"/>
                    </a:ext>
                  </a:extLst>
                </a:gridCol>
                <a:gridCol w="729577">
                  <a:extLst>
                    <a:ext uri="{9D8B030D-6E8A-4147-A177-3AD203B41FA5}">
                      <a16:colId xmlns:a16="http://schemas.microsoft.com/office/drawing/2014/main" val="4262657829"/>
                    </a:ext>
                  </a:extLst>
                </a:gridCol>
                <a:gridCol w="701318">
                  <a:extLst>
                    <a:ext uri="{9D8B030D-6E8A-4147-A177-3AD203B41FA5}">
                      <a16:colId xmlns:a16="http://schemas.microsoft.com/office/drawing/2014/main" val="3438414226"/>
                    </a:ext>
                  </a:extLst>
                </a:gridCol>
                <a:gridCol w="637094">
                  <a:extLst>
                    <a:ext uri="{9D8B030D-6E8A-4147-A177-3AD203B41FA5}">
                      <a16:colId xmlns:a16="http://schemas.microsoft.com/office/drawing/2014/main" val="668686284"/>
                    </a:ext>
                  </a:extLst>
                </a:gridCol>
                <a:gridCol w="698751">
                  <a:extLst>
                    <a:ext uri="{9D8B030D-6E8A-4147-A177-3AD203B41FA5}">
                      <a16:colId xmlns:a16="http://schemas.microsoft.com/office/drawing/2014/main" val="2709924552"/>
                    </a:ext>
                  </a:extLst>
                </a:gridCol>
              </a:tblGrid>
              <a:tr h="594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НАИМЕНОВАНИЕ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Уточ. план 2022 год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План на 2023 год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План на 2024 год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План на 2025 год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083111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НАЛОГОВЫЕ И НЕНАЛОГОВЫЕ ДОХОДЫ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118,0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125,1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125,7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129,6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459561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НАЛОГИ НА ПРИБЫЛЬ ОРГАНИЗАЦИЙ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041872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НАЛОГ НА ДОХОДЫ ФИЗИЧЕСКИХ ЛИЦ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60,7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65,2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68,1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70,6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590571"/>
                  </a:ext>
                </a:extLst>
              </a:tr>
              <a:tr h="464916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8785841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НАЛОГИ НА СОВОКУПНЫЙ ДОХОД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901556"/>
                  </a:ext>
                </a:extLst>
              </a:tr>
              <a:tr h="464916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36,6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39,1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40,1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41,2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935416"/>
                  </a:ext>
                </a:extLst>
              </a:tr>
              <a:tr h="31335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300386"/>
                  </a:ext>
                </a:extLst>
              </a:tr>
              <a:tr h="31335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ДОХОДЫ ОТ ОКАЗАНИЯ ПЛАТНЫХ УСЛУГ И КОМПЕНСАЦИИ ЗАТРАТ ГОСУДАРСТВА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308810"/>
                  </a:ext>
                </a:extLst>
              </a:tr>
              <a:tr h="31335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142892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ШТРАФЫ, САНКЦИИ, ВОЗМЕЩЕНИЕ УЩЕРБА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008233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БЕЗВОЗМЕЗДНЫЕ ПОСТУПЛЕНИЯ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852,2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730,4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779,3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775,6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26800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ДОТАЦИИ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307,3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302,5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251,7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251,7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558986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СУБСИДИИ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35,2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11,7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8984702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СУБВЕНЦИИ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369,5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410,3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406,1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403,3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74173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ИНЫЕ МБТ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119,8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637278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ПРОЧИЕ БЕЗВОЗМЕЗДНЫЕ ПОСТУПЛЕНИЯ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103,7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109,5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6945489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ВСЕГО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970,2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855,5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905,0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905,2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4039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066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7058" y="504479"/>
            <a:ext cx="5164552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подходы формирования               расходов районного бюджета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2088" y="1204270"/>
            <a:ext cx="4950803" cy="3560512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marL="285699" indent="359934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Сохранение достигнутых соотношений средней заработной платы отдельных категорий работников бюджетной сферы в рамках реализации Указов Президента Российской Федерации;</a:t>
            </a:r>
          </a:p>
          <a:p>
            <a:pPr marL="285699" indent="359934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расходов на оплату труда с учетом увеличения минимального уровня заработной платы работников бюджетной сферы с 1 июня 2022 года;</a:t>
            </a:r>
          </a:p>
          <a:p>
            <a:pPr marL="285699" indent="359934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Индексация расходов на коммунальные услуги с 1 января 2023 года на 5,4 процента;</a:t>
            </a:r>
          </a:p>
          <a:p>
            <a:pPr marL="285699" indent="359934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Индексация расходов на приобретение продуктов питания с 1 января 2023 года на 5,4 процента;</a:t>
            </a:r>
          </a:p>
          <a:p>
            <a:pPr marL="285699" indent="359934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Индексация прочих расходов на текущее содержание учреждений бюджетной сферы с 1 января 2023 года на 5,4 процента.</a:t>
            </a:r>
          </a:p>
          <a:p>
            <a:pPr>
              <a:buFontTx/>
              <a:buChar char="-"/>
            </a:pP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42" name="Picture 2" descr="Методы составления бюджетов | | iteam">
            <a:extLst>
              <a:ext uri="{FF2B5EF4-FFF2-40B4-BE49-F238E27FC236}">
                <a16:creationId xmlns:a16="http://schemas.microsoft.com/office/drawing/2014/main" id="{F187F847-1CE4-403F-80C9-1E0766059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52" y="4645747"/>
            <a:ext cx="4013964" cy="2376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C48C32-6A86-4E81-48B0-55E30EEC6BFD}"/>
              </a:ext>
            </a:extLst>
          </p:cNvPr>
          <p:cNvSpPr txBox="1"/>
          <p:nvPr/>
        </p:nvSpPr>
        <p:spPr>
          <a:xfrm>
            <a:off x="3757062" y="62820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258056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33733</TotalTime>
  <Words>3216</Words>
  <Application>Microsoft Office PowerPoint</Application>
  <PresentationFormat>Произвольный</PresentationFormat>
  <Paragraphs>759</Paragraphs>
  <Slides>27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Monotype Corsiva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Крупнейшие налогоплательщики района</vt:lpstr>
      <vt:lpstr>Структура доходной части районного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Финансовое упраление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SMA</cp:lastModifiedBy>
  <cp:revision>4099</cp:revision>
  <cp:lastPrinted>2021-04-14T06:32:00Z</cp:lastPrinted>
  <dcterms:created xsi:type="dcterms:W3CDTF">2015-04-07T00:24:27Z</dcterms:created>
  <dcterms:modified xsi:type="dcterms:W3CDTF">2023-03-15T07:32:40Z</dcterms:modified>
</cp:coreProperties>
</file>